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9" r:id="rId2"/>
    <p:sldId id="264" r:id="rId3"/>
    <p:sldId id="258" r:id="rId4"/>
    <p:sldId id="265" r:id="rId5"/>
    <p:sldId id="263" r:id="rId6"/>
    <p:sldId id="268" r:id="rId7"/>
    <p:sldId id="271" r:id="rId8"/>
    <p:sldId id="270" r:id="rId9"/>
    <p:sldId id="267" r:id="rId10"/>
    <p:sldId id="277" r:id="rId11"/>
    <p:sldId id="274" r:id="rId12"/>
    <p:sldId id="273" r:id="rId13"/>
    <p:sldId id="285" r:id="rId14"/>
    <p:sldId id="306" r:id="rId15"/>
    <p:sldId id="305" r:id="rId16"/>
    <p:sldId id="276" r:id="rId17"/>
    <p:sldId id="275" r:id="rId18"/>
    <p:sldId id="272" r:id="rId19"/>
    <p:sldId id="266" r:id="rId20"/>
    <p:sldId id="281" r:id="rId21"/>
    <p:sldId id="282" r:id="rId22"/>
    <p:sldId id="284" r:id="rId23"/>
    <p:sldId id="283" r:id="rId24"/>
    <p:sldId id="262" r:id="rId25"/>
    <p:sldId id="288" r:id="rId26"/>
    <p:sldId id="287" r:id="rId27"/>
    <p:sldId id="290" r:id="rId28"/>
    <p:sldId id="289" r:id="rId29"/>
    <p:sldId id="286" r:id="rId30"/>
    <p:sldId id="293" r:id="rId31"/>
    <p:sldId id="294" r:id="rId32"/>
    <p:sldId id="292" r:id="rId33"/>
    <p:sldId id="291" r:id="rId34"/>
    <p:sldId id="301" r:id="rId35"/>
    <p:sldId id="300" r:id="rId36"/>
    <p:sldId id="299" r:id="rId37"/>
    <p:sldId id="303" r:id="rId38"/>
    <p:sldId id="308" r:id="rId39"/>
    <p:sldId id="259" r:id="rId40"/>
    <p:sldId id="261" r:id="rId41"/>
    <p:sldId id="260" r:id="rId42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FF"/>
    <a:srgbClr val="FF66CC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0" autoAdjust="0"/>
    <p:restoredTop sz="94660"/>
  </p:normalViewPr>
  <p:slideViewPr>
    <p:cSldViewPr>
      <p:cViewPr varScale="1">
        <p:scale>
          <a:sx n="69" d="100"/>
          <a:sy n="69" d="100"/>
        </p:scale>
        <p:origin x="158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121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6B5B543A-DF61-4F53-B5F2-71C9FE2BBF34}" type="datetimeFigureOut">
              <a:rPr lang="fa-IR" smtClean="0"/>
              <a:pPr/>
              <a:t>23/01/1445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BE2E85C-C1F2-4B6D-BFDB-FA1D787B530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35195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B037A3-B423-4940-A690-7AA97139859D}" type="datetimeFigureOut">
              <a:rPr lang="en-US" smtClean="0"/>
              <a:pPr/>
              <a:t>8/9/2023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E0B6E-2C66-4AA1-B00E-03DF88BB9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657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8E0B6E-2C66-4AA1-B00E-03DF88BB903F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11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20BD7-8DEC-4172-8166-1AE4AF0A6AE8}" type="datetimeFigureOut">
              <a:rPr lang="fr-FR"/>
              <a:pPr>
                <a:defRPr/>
              </a:pPr>
              <a:t>09/08/2023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C5BC7-7195-4EF3-9BFD-C4DFECA45549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12629-DB5C-4784-91BD-872727FA0EBB}" type="datetimeFigureOut">
              <a:rPr lang="fr-FR"/>
              <a:pPr>
                <a:defRPr/>
              </a:pPr>
              <a:t>09/08/2023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4A1FB-7A75-4BAC-B58A-1399DF5D3AAD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A80FB-60FB-4C99-9041-92A9C77E943E}" type="datetimeFigureOut">
              <a:rPr lang="fr-FR"/>
              <a:pPr>
                <a:defRPr/>
              </a:pPr>
              <a:t>09/08/2023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482F7-4B14-4151-B3F6-425D49DE0317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DCB21-108A-43E6-A1FB-DFEF96832693}" type="datetimeFigureOut">
              <a:rPr lang="fr-FR"/>
              <a:pPr>
                <a:defRPr/>
              </a:pPr>
              <a:t>09/08/2023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5F42A-7FA2-45AC-8031-2A95B28530ED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75904-D816-456B-B46D-B029F1BEEB5F}" type="datetimeFigureOut">
              <a:rPr lang="fr-FR"/>
              <a:pPr>
                <a:defRPr/>
              </a:pPr>
              <a:t>09/08/2023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33C42-77AF-4227-8430-C5AB0300BE6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70B30-1BA9-4BF0-A1E1-7E369FC6D7C6}" type="datetimeFigureOut">
              <a:rPr lang="fr-FR"/>
              <a:pPr>
                <a:defRPr/>
              </a:pPr>
              <a:t>09/08/2023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41B20-6443-4A09-B211-DB1B5FA5F749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90FA3-C35D-427B-B03B-6E7900AF63A5}" type="datetimeFigureOut">
              <a:rPr lang="fr-FR"/>
              <a:pPr>
                <a:defRPr/>
              </a:pPr>
              <a:t>09/08/2023</a:t>
            </a:fld>
            <a:endParaRPr lang="fr-CA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E5A4E-A983-421B-9771-F3D4E8A7E1CC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E03F5-AC63-4B00-B466-492B501A3B83}" type="datetimeFigureOut">
              <a:rPr lang="fr-FR"/>
              <a:pPr>
                <a:defRPr/>
              </a:pPr>
              <a:t>09/08/2023</a:t>
            </a:fld>
            <a:endParaRPr lang="fr-CA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D5F1A-2ED4-404C-A79C-B816CB44EEAC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5D3F0-8CC7-4646-B9A0-C7827E311524}" type="datetimeFigureOut">
              <a:rPr lang="fr-FR"/>
              <a:pPr>
                <a:defRPr/>
              </a:pPr>
              <a:t>09/08/2023</a:t>
            </a:fld>
            <a:endParaRPr lang="fr-CA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1C0EA-EABD-4A6B-BFE7-3429E6C4B64A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71280-A16E-4672-933B-E721D1BBFF53}" type="datetimeFigureOut">
              <a:rPr lang="fr-FR"/>
              <a:pPr>
                <a:defRPr/>
              </a:pPr>
              <a:t>09/08/2023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523F9-9FDD-4AB1-8289-EF8F2791DA5F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9F02B-C271-4D21-AFBC-89AAF8BE9075}" type="datetimeFigureOut">
              <a:rPr lang="fr-FR"/>
              <a:pPr>
                <a:defRPr/>
              </a:pPr>
              <a:t>09/08/2023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729E4-B3CF-4764-85D6-E7F26990E13B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fr-CA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40F6C8C-E20E-4C69-AFEB-BA2C115BDBAD}" type="datetimeFigureOut">
              <a:rPr lang="fr-FR"/>
              <a:pPr>
                <a:defRPr/>
              </a:pPr>
              <a:t>09/08/2023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23462A1-85C6-4A7C-9A7E-E05DE5E2B951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1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هیپوتیروئیدی</a:t>
            </a:r>
            <a:endParaRPr lang="en-US" b="1" dirty="0">
              <a:solidFill>
                <a:schemeClr val="accent1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15885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764704"/>
          </a:xfrm>
          <a:solidFill>
            <a:schemeClr val="bg1"/>
          </a:solidFill>
        </p:spPr>
        <p:txBody>
          <a:bodyPr/>
          <a:lstStyle/>
          <a:p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افزايش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گذرای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TSH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در نوزادان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چيست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؟</a:t>
            </a:r>
            <a:endParaRPr lang="en-US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algn="justLow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بعضي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از نوزادان هورمون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TSH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(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كه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از غده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هيپوفيز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ترشح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شود) در بدو تولد بالا بوده و در هفته دوم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يا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پس از آن به حد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طبيعي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برمي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گردد به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اين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موارد </a:t>
            </a:r>
            <a:r>
              <a:rPr lang="fa-IR" b="1" dirty="0" err="1">
                <a:solidFill>
                  <a:srgbClr val="FF66CC"/>
                </a:solidFill>
                <a:cs typeface="B Nazanin" panose="00000400000000000000" pitchFamily="2" charset="-78"/>
              </a:rPr>
              <a:t>افزايش</a:t>
            </a:r>
            <a:r>
              <a:rPr lang="fa-IR" b="1" dirty="0">
                <a:solidFill>
                  <a:srgbClr val="FF66CC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rgbClr val="FF66CC"/>
                </a:solidFill>
                <a:cs typeface="B Nazanin" panose="00000400000000000000" pitchFamily="2" charset="-78"/>
              </a:rPr>
              <a:t>گذراي</a:t>
            </a:r>
            <a:r>
              <a:rPr lang="fa-IR" b="1" dirty="0">
                <a:solidFill>
                  <a:srgbClr val="FF66CC"/>
                </a:solidFill>
                <a:cs typeface="B Nazanin" panose="00000400000000000000" pitchFamily="2" charset="-78"/>
              </a:rPr>
              <a:t> </a:t>
            </a:r>
            <a:r>
              <a:rPr lang="en-US" b="1" dirty="0">
                <a:solidFill>
                  <a:srgbClr val="FF66CC"/>
                </a:solidFill>
                <a:cs typeface="B Nazanin" panose="00000400000000000000" pitchFamily="2" charset="-78"/>
              </a:rPr>
              <a:t>TSH </a:t>
            </a:r>
            <a:r>
              <a:rPr lang="fa-IR" b="1" dirty="0" smtClean="0">
                <a:solidFill>
                  <a:srgbClr val="FF66CC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مي‌گويند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. 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justLow"/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افزايش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گذرای 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TSH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علل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مختلفي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دارد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</a:p>
          <a:p>
            <a:pPr algn="justLow"/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برخي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از موارد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نياز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به شروع درمان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نيست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ولي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در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بعضي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موارد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بايد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درمان شروع شود و سپس با نظر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پزشك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فوكال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پوينت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برنامه قطع گردد. 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23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988840"/>
          </a:xfrm>
          <a:solidFill>
            <a:schemeClr val="bg1"/>
          </a:solidFill>
        </p:spPr>
        <p:txBody>
          <a:bodyPr/>
          <a:lstStyle/>
          <a:p>
            <a:r>
              <a:rPr lang="fa-IR" sz="36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آيا</a:t>
            </a:r>
            <a:r>
              <a:rPr lang="fa-IR" sz="36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36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بيماري</a:t>
            </a:r>
            <a:r>
              <a:rPr lang="fa-IR" sz="36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36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كم</a:t>
            </a:r>
            <a:r>
              <a:rPr lang="fa-IR" sz="36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36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كاري</a:t>
            </a:r>
            <a:r>
              <a:rPr lang="fa-IR" sz="36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36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تيروييد</a:t>
            </a:r>
            <a:r>
              <a:rPr lang="fa-IR" sz="36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نوزادان فقط به علت </a:t>
            </a:r>
            <a:r>
              <a:rPr lang="fa-IR" sz="36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مشكل</a:t>
            </a:r>
            <a:r>
              <a:rPr lang="fa-IR" sz="36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در غده </a:t>
            </a:r>
            <a:r>
              <a:rPr lang="fa-IR" sz="36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تيروييد</a:t>
            </a:r>
            <a:r>
              <a:rPr lang="fa-IR" sz="36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36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بوجود</a:t>
            </a:r>
            <a:r>
              <a:rPr lang="fa-IR" sz="36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36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مي‌آيد</a:t>
            </a:r>
            <a:r>
              <a:rPr lang="fa-IR" sz="36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؟</a:t>
            </a:r>
            <a:endParaRPr lang="en-US" sz="3600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خیر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اختلال 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ساختمان و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يا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عملكرد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غده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تيروييد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= </a:t>
            </a:r>
            <a:r>
              <a:rPr lang="fa-IR" b="1" dirty="0" smtClean="0">
                <a:solidFill>
                  <a:srgbClr val="FFFF00"/>
                </a:solidFill>
                <a:cs typeface="B Titr" panose="00000700000000000000" pitchFamily="2" charset="-78"/>
              </a:rPr>
              <a:t>اولیه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اختلال در هیپوفیز و یا </a:t>
            </a:r>
            <a:r>
              <a:rPr lang="fa-IR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هیپوتالاموس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= </a:t>
            </a:r>
            <a:r>
              <a:rPr lang="fa-IR" b="1" dirty="0" smtClean="0">
                <a:solidFill>
                  <a:srgbClr val="FFFF00"/>
                </a:solidFill>
                <a:cs typeface="B Titr" panose="00000700000000000000" pitchFamily="2" charset="-78"/>
              </a:rPr>
              <a:t>ثانویه (مرکزی) </a:t>
            </a:r>
            <a:endParaRPr lang="en-US" b="1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6323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764704"/>
          </a:xfrm>
          <a:solidFill>
            <a:schemeClr val="bg1"/>
          </a:solidFill>
        </p:spPr>
        <p:txBody>
          <a:bodyPr/>
          <a:lstStyle/>
          <a:p>
            <a:r>
              <a:rPr lang="fa-IR" sz="2800" b="1" dirty="0" err="1">
                <a:solidFill>
                  <a:schemeClr val="tx2">
                    <a:lumMod val="75000"/>
                  </a:schemeClr>
                </a:solidFill>
                <a:cs typeface="B Titr" panose="00000700000000000000" pitchFamily="2" charset="-78"/>
              </a:rPr>
              <a:t>علت‌هاي</a:t>
            </a:r>
            <a:r>
              <a:rPr lang="fa-IR" sz="2800" b="1" dirty="0">
                <a:solidFill>
                  <a:schemeClr val="tx2">
                    <a:lumMod val="75000"/>
                  </a:schemeClr>
                </a:solidFill>
                <a:cs typeface="B Titr" panose="00000700000000000000" pitchFamily="2" charset="-78"/>
              </a:rPr>
              <a:t> </a:t>
            </a:r>
            <a:r>
              <a:rPr lang="fa-IR" sz="2800" b="1" dirty="0" err="1">
                <a:solidFill>
                  <a:schemeClr val="tx2">
                    <a:lumMod val="75000"/>
                  </a:schemeClr>
                </a:solidFill>
                <a:cs typeface="B Titr" panose="00000700000000000000" pitchFamily="2" charset="-78"/>
              </a:rPr>
              <a:t>بوجود</a:t>
            </a:r>
            <a:r>
              <a:rPr lang="fa-IR" sz="2800" b="1" dirty="0">
                <a:solidFill>
                  <a:schemeClr val="tx2">
                    <a:lumMod val="75000"/>
                  </a:schemeClr>
                </a:solidFill>
                <a:cs typeface="B Titr" panose="00000700000000000000" pitchFamily="2" charset="-78"/>
              </a:rPr>
              <a:t> آورنده </a:t>
            </a:r>
            <a:r>
              <a:rPr lang="fa-IR" sz="2800" b="1" dirty="0" err="1">
                <a:solidFill>
                  <a:schemeClr val="tx2">
                    <a:lumMod val="75000"/>
                  </a:schemeClr>
                </a:solidFill>
                <a:cs typeface="B Titr" panose="00000700000000000000" pitchFamily="2" charset="-78"/>
              </a:rPr>
              <a:t>بيماری</a:t>
            </a:r>
            <a:r>
              <a:rPr lang="fa-IR" sz="2800" b="1" dirty="0">
                <a:solidFill>
                  <a:schemeClr val="tx2">
                    <a:lumMod val="75000"/>
                  </a:schemeClr>
                </a:solidFill>
                <a:cs typeface="B Titr" panose="00000700000000000000" pitchFamily="2" charset="-78"/>
              </a:rPr>
              <a:t> </a:t>
            </a:r>
            <a:r>
              <a:rPr lang="fa-IR" sz="2800" b="1" dirty="0" err="1">
                <a:solidFill>
                  <a:schemeClr val="tx2">
                    <a:lumMod val="75000"/>
                  </a:schemeClr>
                </a:solidFill>
                <a:cs typeface="B Titr" panose="00000700000000000000" pitchFamily="2" charset="-78"/>
              </a:rPr>
              <a:t>كم</a:t>
            </a:r>
            <a:r>
              <a:rPr lang="fa-IR" sz="2800" b="1" dirty="0">
                <a:solidFill>
                  <a:schemeClr val="tx2">
                    <a:lumMod val="75000"/>
                  </a:schemeClr>
                </a:solidFill>
                <a:cs typeface="B Titr" panose="00000700000000000000" pitchFamily="2" charset="-78"/>
              </a:rPr>
              <a:t> </a:t>
            </a:r>
            <a:r>
              <a:rPr lang="fa-IR" sz="2800" b="1" dirty="0" err="1">
                <a:solidFill>
                  <a:schemeClr val="tx2">
                    <a:lumMod val="75000"/>
                  </a:schemeClr>
                </a:solidFill>
                <a:cs typeface="B Titr" panose="00000700000000000000" pitchFamily="2" charset="-78"/>
              </a:rPr>
              <a:t>كاري</a:t>
            </a:r>
            <a:r>
              <a:rPr lang="fa-IR" sz="2800" b="1" dirty="0">
                <a:solidFill>
                  <a:schemeClr val="tx2">
                    <a:lumMod val="75000"/>
                  </a:schemeClr>
                </a:solidFill>
                <a:cs typeface="B Titr" panose="00000700000000000000" pitchFamily="2" charset="-78"/>
              </a:rPr>
              <a:t> </a:t>
            </a:r>
            <a:r>
              <a:rPr lang="fa-IR" sz="2800" b="1" dirty="0" err="1">
                <a:solidFill>
                  <a:schemeClr val="tx2">
                    <a:lumMod val="75000"/>
                  </a:schemeClr>
                </a:solidFill>
                <a:cs typeface="B Titr" panose="00000700000000000000" pitchFamily="2" charset="-78"/>
              </a:rPr>
              <a:t>تيروييد</a:t>
            </a:r>
            <a:r>
              <a:rPr lang="fa-IR" sz="2800" b="1" dirty="0">
                <a:solidFill>
                  <a:schemeClr val="tx2">
                    <a:lumMod val="75000"/>
                  </a:schemeClr>
                </a:solidFill>
                <a:cs typeface="B Titr" panose="00000700000000000000" pitchFamily="2" charset="-78"/>
              </a:rPr>
              <a:t> نوزادان </a:t>
            </a:r>
            <a:r>
              <a:rPr lang="fa-IR" sz="2800" b="1" dirty="0" smtClean="0">
                <a:solidFill>
                  <a:schemeClr val="tx2">
                    <a:lumMod val="75000"/>
                  </a:schemeClr>
                </a:solidFill>
                <a:cs typeface="B Titr" panose="00000700000000000000" pitchFamily="2" charset="-78"/>
              </a:rPr>
              <a:t>کدامند؟</a:t>
            </a:r>
            <a:endParaRPr lang="en-US" sz="2800" dirty="0">
              <a:solidFill>
                <a:schemeClr val="tx2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lvl="0"/>
            <a:r>
              <a:rPr lang="fa-IR" sz="2800" b="1" dirty="0" err="1">
                <a:solidFill>
                  <a:schemeClr val="bg1"/>
                </a:solidFill>
                <a:cs typeface="B Titr" panose="00000700000000000000" pitchFamily="2" charset="-78"/>
              </a:rPr>
              <a:t>كمبود</a:t>
            </a:r>
            <a:r>
              <a:rPr lang="fa-IR" sz="2800" b="1" dirty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Titr" panose="00000700000000000000" pitchFamily="2" charset="-78"/>
              </a:rPr>
              <a:t>يد</a:t>
            </a:r>
            <a:endParaRPr lang="en-US" sz="2800" b="1" dirty="0">
              <a:solidFill>
                <a:schemeClr val="bg1"/>
              </a:solidFill>
              <a:cs typeface="B Titr" panose="00000700000000000000" pitchFamily="2" charset="-78"/>
            </a:endParaRPr>
          </a:p>
          <a:p>
            <a:pPr lvl="0"/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Titr" panose="00000700000000000000" pitchFamily="2" charset="-78"/>
              </a:rPr>
              <a:t>افزايش</a:t>
            </a:r>
            <a:r>
              <a:rPr lang="fa-IR" sz="2800" b="1" dirty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Titr" panose="00000700000000000000" pitchFamily="2" charset="-78"/>
              </a:rPr>
              <a:t>يد</a:t>
            </a:r>
            <a:r>
              <a:rPr lang="fa-IR" sz="2800" b="1" dirty="0">
                <a:solidFill>
                  <a:schemeClr val="bg1"/>
                </a:solidFill>
                <a:cs typeface="B Titr" panose="00000700000000000000" pitchFamily="2" charset="-78"/>
              </a:rPr>
              <a:t> در </a:t>
            </a:r>
            <a:r>
              <a:rPr lang="fa-IR" sz="28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بدن:</a:t>
            </a:r>
            <a:endParaRPr lang="fa-IR" sz="2800" b="1" dirty="0">
              <a:solidFill>
                <a:schemeClr val="bg1"/>
              </a:solidFill>
              <a:cs typeface="B Titr" panose="00000700000000000000" pitchFamily="2" charset="-78"/>
            </a:endParaRPr>
          </a:p>
          <a:p>
            <a:pPr lvl="1"/>
            <a:r>
              <a:rPr lang="fa-IR" sz="20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مصرف </a:t>
            </a:r>
            <a:r>
              <a:rPr lang="fa-IR" sz="2000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بعضي</a:t>
            </a:r>
            <a:r>
              <a:rPr lang="fa-IR" sz="20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از </a:t>
            </a:r>
            <a:r>
              <a:rPr lang="fa-IR" sz="2000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داروهاي</a:t>
            </a:r>
            <a:r>
              <a:rPr lang="fa-IR" sz="20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حاوي</a:t>
            </a:r>
            <a:r>
              <a:rPr lang="fa-IR" sz="20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يد</a:t>
            </a:r>
            <a:r>
              <a:rPr lang="fa-IR" sz="20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مثل </a:t>
            </a:r>
            <a:r>
              <a:rPr lang="fa-IR" sz="2000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شربت‌هاي</a:t>
            </a:r>
            <a:r>
              <a:rPr lang="fa-IR" sz="20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اكسپكتورانت</a:t>
            </a:r>
            <a:endParaRPr lang="fa-IR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lvl="1"/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مصرف </a:t>
            </a:r>
            <a:r>
              <a:rPr lang="fa-IR" sz="2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بتادين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(</a:t>
            </a:r>
            <a:r>
              <a:rPr lang="fa-IR" sz="2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براي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ضدعفوني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كردن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در زمان </a:t>
            </a:r>
            <a:r>
              <a:rPr lang="fa-IR" sz="2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بارداري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، </a:t>
            </a:r>
            <a:r>
              <a:rPr lang="fa-IR" sz="2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زايمان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، و </a:t>
            </a:r>
            <a:r>
              <a:rPr lang="fa-IR" sz="2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يا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ناف نوزاد)</a:t>
            </a:r>
            <a:endParaRPr lang="en-US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lvl="0"/>
            <a:r>
              <a:rPr lang="fa-IR" sz="28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ازدواج </a:t>
            </a:r>
            <a:r>
              <a:rPr lang="fa-IR" sz="2800" b="1" dirty="0">
                <a:solidFill>
                  <a:schemeClr val="bg1"/>
                </a:solidFill>
                <a:cs typeface="B Titr" panose="00000700000000000000" pitchFamily="2" charset="-78"/>
              </a:rPr>
              <a:t>های </a:t>
            </a:r>
            <a:r>
              <a:rPr lang="fa-IR" sz="2800" b="1" dirty="0" err="1">
                <a:solidFill>
                  <a:schemeClr val="bg1"/>
                </a:solidFill>
                <a:cs typeface="B Titr" panose="00000700000000000000" pitchFamily="2" charset="-78"/>
              </a:rPr>
              <a:t>فاميلی</a:t>
            </a:r>
            <a:endParaRPr lang="en-US" sz="2800" b="1" dirty="0">
              <a:solidFill>
                <a:schemeClr val="bg1"/>
              </a:solidFill>
              <a:cs typeface="B Titr" panose="00000700000000000000" pitchFamily="2" charset="-78"/>
            </a:endParaRPr>
          </a:p>
          <a:p>
            <a:pPr lvl="0"/>
            <a:r>
              <a:rPr lang="fa-IR" sz="2800" b="1" dirty="0">
                <a:solidFill>
                  <a:schemeClr val="bg1"/>
                </a:solidFill>
                <a:cs typeface="B Titr" panose="00000700000000000000" pitchFamily="2" charset="-78"/>
              </a:rPr>
              <a:t>ابتلا مادر به </a:t>
            </a:r>
            <a:r>
              <a:rPr lang="fa-IR" sz="2800" b="1" dirty="0" err="1">
                <a:solidFill>
                  <a:schemeClr val="bg1"/>
                </a:solidFill>
                <a:cs typeface="B Titr" panose="00000700000000000000" pitchFamily="2" charset="-78"/>
              </a:rPr>
              <a:t>بيماري‌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هايي</a:t>
            </a:r>
            <a:r>
              <a:rPr lang="fa-IR" sz="2800" b="1" dirty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مثل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مشكلات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تيروييد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ديابت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فشارخون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بالا در دوران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بارداري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(پره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اكلامپسي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)</a:t>
            </a:r>
            <a:endParaRPr 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lvl="0"/>
            <a:r>
              <a:rPr lang="fa-IR" sz="28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مصرف </a:t>
            </a:r>
            <a:r>
              <a:rPr lang="fa-IR" sz="2800" b="1" dirty="0" err="1">
                <a:solidFill>
                  <a:schemeClr val="bg1"/>
                </a:solidFill>
                <a:cs typeface="B Titr" panose="00000700000000000000" pitchFamily="2" charset="-78"/>
              </a:rPr>
              <a:t>بعضي</a:t>
            </a:r>
            <a:r>
              <a:rPr lang="fa-IR" sz="2800" b="1" dirty="0">
                <a:solidFill>
                  <a:schemeClr val="bg1"/>
                </a:solidFill>
                <a:cs typeface="B Titr" panose="00000700000000000000" pitchFamily="2" charset="-78"/>
              </a:rPr>
              <a:t> از داروها 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مثل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ليتيوم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آميودارون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و ...</a:t>
            </a:r>
            <a:endParaRPr 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0146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412776"/>
          </a:xfrm>
          <a:solidFill>
            <a:schemeClr val="bg1"/>
          </a:solidFill>
        </p:spPr>
        <p:txBody>
          <a:bodyPr/>
          <a:lstStyle/>
          <a:p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يد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چه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نقشي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در سلامت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تيروييد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و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عملكرد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آن دارد؟</a:t>
            </a:r>
            <a:endParaRPr lang="en-US" sz="4000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/>
          <a:lstStyle/>
          <a:p>
            <a:pPr algn="justLow"/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يكي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از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ريزمغذي‌هاي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مهم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براي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توليد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هورمون توسط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تيروييد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است.</a:t>
            </a:r>
          </a:p>
          <a:p>
            <a:pPr algn="justLow"/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كمبود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در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رژيم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غذايي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روزانه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مي‌تواند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باعث بروز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بيماري‌هاي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مهمي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از جمله گواتر (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بزرگ‌شدن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غده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تيروييد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)،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كم‌كاري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تيروييد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،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كوتاهي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قد و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عقب‌ماندگي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ذهني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شود.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justLow"/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بیش از حد بودن ید هم بیماری کم کاری تیرویید </a:t>
            </a:r>
            <a:r>
              <a:rPr lang="fa-IR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بوجود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می آورد.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8227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908720"/>
          </a:xfrm>
          <a:solidFill>
            <a:schemeClr val="bg1"/>
          </a:solidFill>
        </p:spPr>
        <p:txBody>
          <a:bodyPr/>
          <a:lstStyle/>
          <a:p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چه </a:t>
            </a:r>
            <a:r>
              <a:rPr lang="fa-IR" sz="4000" b="1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مواد خوراکی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يد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دارند؟</a:t>
            </a:r>
            <a:endParaRPr lang="en-US" sz="4000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8" y="1268760"/>
            <a:ext cx="8363273" cy="4857403"/>
          </a:xfrm>
        </p:spPr>
        <p:txBody>
          <a:bodyPr/>
          <a:lstStyle/>
          <a:p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كليه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غذاهاي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دريايي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(انواع 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جلبک ها، </a:t>
            </a:r>
            <a:r>
              <a:rPr lang="fa-IR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ماهي‌ها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،‌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ميگو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و 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...)</a:t>
            </a:r>
          </a:p>
          <a:p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تخم مرغ</a:t>
            </a:r>
          </a:p>
          <a:p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لبنيات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(بخصوص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شير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گاو، 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ماست و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كم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چرب و ...)</a:t>
            </a:r>
          </a:p>
          <a:p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سبزي‌ها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(بخصوص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سيب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زميني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با پوست پخته شده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)</a:t>
            </a:r>
          </a:p>
          <a:p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گوشت‌ها</a:t>
            </a:r>
            <a:endParaRPr lang="fa-IR" b="1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حبوبات </a:t>
            </a:r>
          </a:p>
          <a:p>
            <a:r>
              <a:rPr lang="fa-IR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ميوه‌ها</a:t>
            </a:r>
            <a:endParaRPr lang="fa-IR" b="1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نمک ید دار تصفیه شده تبلور مجدد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92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412776"/>
          </a:xfrm>
          <a:solidFill>
            <a:schemeClr val="bg1"/>
          </a:solidFill>
        </p:spPr>
        <p:txBody>
          <a:bodyPr/>
          <a:lstStyle/>
          <a:p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كمبود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يد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در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رژيم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غذايي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زنان باردار چه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مشكلاتي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بوجود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مي‌آورد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؟ </a:t>
            </a:r>
            <a:endParaRPr lang="en-US" sz="4000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/>
          <a:lstStyle/>
          <a:p>
            <a:pPr algn="justLow"/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نياز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به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در زنان باردار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بيشتر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از زنان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غير‌باردار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است. </a:t>
            </a:r>
            <a:endParaRPr lang="fa-IR" b="1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justLow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سقط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جنين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،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مرده‌زايي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، بروز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ناهنجاري‌هاي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مادرزادي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در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جنين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و تولد نوزاد مبتلا به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كم‌كاري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تيروييد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از عوارض کمبود ید در زنان باردار است.</a:t>
            </a:r>
          </a:p>
          <a:p>
            <a:pPr algn="justLow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موارد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كمبود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شديد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، شانس مرگ زن باردار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افزايش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يابد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</a:p>
          <a:p>
            <a:pPr algn="justLow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زنان در دوران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شيردهي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هم به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بيشتري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نياز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دارند.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352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764704"/>
          </a:xfrm>
          <a:solidFill>
            <a:schemeClr val="bg1"/>
          </a:solidFill>
        </p:spPr>
        <p:txBody>
          <a:bodyPr/>
          <a:lstStyle/>
          <a:p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علايم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بيماري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كم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كاري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تيروييد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نوزادان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كدامند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؟</a:t>
            </a:r>
            <a:endParaRPr lang="en-US" sz="4000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764704"/>
            <a:ext cx="9793088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27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764704"/>
          </a:xfrm>
          <a:solidFill>
            <a:schemeClr val="bg1"/>
          </a:solidFill>
        </p:spPr>
        <p:txBody>
          <a:bodyPr/>
          <a:lstStyle/>
          <a:p>
            <a:r>
              <a:rPr lang="ar-SA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عوارض بيماري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كم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كاري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تيروييد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نوزادان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كدامند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؟</a:t>
            </a:r>
            <a:endParaRPr lang="en-US" sz="4000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pPr>
              <a:buClr>
                <a:srgbClr val="66FF33"/>
              </a:buClr>
              <a:buFont typeface="Wingdings" panose="05000000000000000000" pitchFamily="2" charset="2"/>
              <a:buChar char="v"/>
            </a:pPr>
            <a:r>
              <a:rPr lang="fa-IR" dirty="0" smtClean="0"/>
              <a:t> </a:t>
            </a:r>
            <a:r>
              <a:rPr lang="fa-IR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بيماري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كم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كاري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تيروييد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نوزادان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بسيار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جدي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است. </a:t>
            </a:r>
            <a:endParaRPr lang="fa-IR" b="1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>
              <a:buClr>
                <a:srgbClr val="66FF33"/>
              </a:buClr>
              <a:buFont typeface="Wingdings" panose="05000000000000000000" pitchFamily="2" charset="2"/>
              <a:buChar char="v"/>
            </a:pPr>
            <a:r>
              <a:rPr lang="fa-IR" sz="2800" b="1" dirty="0">
                <a:solidFill>
                  <a:schemeClr val="bg1"/>
                </a:solidFill>
                <a:cs typeface="B Titr" panose="00000700000000000000" pitchFamily="2" charset="-78"/>
              </a:rPr>
              <a:t>عقب </a:t>
            </a:r>
            <a:r>
              <a:rPr lang="fa-IR" sz="2800" b="1" dirty="0" err="1">
                <a:solidFill>
                  <a:schemeClr val="bg1"/>
                </a:solidFill>
                <a:cs typeface="B Titr" panose="00000700000000000000" pitchFamily="2" charset="-78"/>
              </a:rPr>
              <a:t>ماندگي</a:t>
            </a:r>
            <a:r>
              <a:rPr lang="ar-SA" sz="2800" b="1" dirty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ar-SA" sz="28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ذهني</a:t>
            </a:r>
            <a:endParaRPr lang="fa-IR" sz="2800" b="1" dirty="0" smtClean="0">
              <a:solidFill>
                <a:schemeClr val="bg1"/>
              </a:solidFill>
              <a:cs typeface="B Titr" panose="00000700000000000000" pitchFamily="2" charset="-78"/>
            </a:endParaRPr>
          </a:p>
          <a:p>
            <a:pPr>
              <a:buClr>
                <a:srgbClr val="66FF33"/>
              </a:buClr>
              <a:buFont typeface="Wingdings" panose="05000000000000000000" pitchFamily="2" charset="2"/>
              <a:buChar char="v"/>
            </a:pPr>
            <a:r>
              <a:rPr lang="ar-SA" sz="28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كوتاهي </a:t>
            </a:r>
            <a:r>
              <a:rPr lang="ar-SA" sz="2800" b="1" dirty="0">
                <a:solidFill>
                  <a:schemeClr val="bg1"/>
                </a:solidFill>
                <a:cs typeface="B Titr" panose="00000700000000000000" pitchFamily="2" charset="-78"/>
              </a:rPr>
              <a:t>قد </a:t>
            </a:r>
            <a:endParaRPr lang="fa-IR" sz="2800" b="1" dirty="0" smtClean="0">
              <a:solidFill>
                <a:schemeClr val="bg1"/>
              </a:solidFill>
              <a:cs typeface="B Titr" panose="00000700000000000000" pitchFamily="2" charset="-78"/>
            </a:endParaRPr>
          </a:p>
          <a:p>
            <a:pPr>
              <a:buClr>
                <a:srgbClr val="66FF33"/>
              </a:buClr>
              <a:buFont typeface="Wingdings" panose="05000000000000000000" pitchFamily="2" charset="2"/>
              <a:buChar char="v"/>
            </a:pPr>
            <a:r>
              <a:rPr lang="ar-SA" sz="2800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افت </a:t>
            </a:r>
            <a:r>
              <a:rPr lang="ar-SA" sz="2800" b="1" dirty="0">
                <a:solidFill>
                  <a:schemeClr val="bg1"/>
                </a:solidFill>
                <a:cs typeface="B Titr" panose="00000700000000000000" pitchFamily="2" charset="-78"/>
              </a:rPr>
              <a:t>تحصيلي </a:t>
            </a:r>
            <a:endParaRPr lang="fa-IR" sz="2800" b="1" dirty="0" smtClean="0">
              <a:solidFill>
                <a:schemeClr val="bg1"/>
              </a:solidFill>
              <a:cs typeface="B Titr" panose="00000700000000000000" pitchFamily="2" charset="-78"/>
            </a:endParaRPr>
          </a:p>
          <a:p>
            <a:pPr>
              <a:buClr>
                <a:srgbClr val="66FF33"/>
              </a:buClr>
              <a:buFont typeface="Wingdings" panose="05000000000000000000" pitchFamily="2" charset="2"/>
              <a:buChar char="v"/>
            </a:pPr>
            <a:r>
              <a:rPr lang="fa-IR" sz="2800" b="1" dirty="0" err="1">
                <a:solidFill>
                  <a:schemeClr val="bg1"/>
                </a:solidFill>
                <a:cs typeface="B Titr" panose="00000700000000000000" pitchFamily="2" charset="-78"/>
              </a:rPr>
              <a:t>كم</a:t>
            </a:r>
            <a:r>
              <a:rPr lang="fa-IR" sz="2800" b="1" dirty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Titr" panose="00000700000000000000" pitchFamily="2" charset="-78"/>
              </a:rPr>
              <a:t>شنوايي</a:t>
            </a:r>
            <a:r>
              <a:rPr lang="fa-IR" sz="2800" b="1" dirty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endParaRPr lang="en-US" sz="28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8704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66" y="22526"/>
            <a:ext cx="9143999" cy="2326353"/>
          </a:xfrm>
          <a:solidFill>
            <a:schemeClr val="bg1"/>
          </a:solidFill>
        </p:spPr>
        <p:txBody>
          <a:bodyPr/>
          <a:lstStyle/>
          <a:p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آيا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زردي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طول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كشنده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در نوزادان با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بيماري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كم‌كاري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تيروييد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ارتباط دارد؟</a:t>
            </a:r>
            <a:endParaRPr lang="en-US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بله.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زردي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طول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كشنده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در نوزادان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مي‌تواند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با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بيماري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كم‌كاري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تيروييد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ارتباط داشته باشد. 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8236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556792"/>
          </a:xfrm>
          <a:solidFill>
            <a:schemeClr val="bg1"/>
          </a:solidFill>
        </p:spPr>
        <p:txBody>
          <a:bodyPr/>
          <a:lstStyle/>
          <a:p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براي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پیشگيري</a:t>
            </a:r>
            <a:r>
              <a:rPr lang="fa-IR" sz="4000" b="1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از بروز عوارض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بيماري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كم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كاري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تيروييد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در نوزادان چه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بايد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كرد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؟</a:t>
            </a:r>
            <a:endParaRPr lang="en-US" sz="4000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8" y="1772816"/>
            <a:ext cx="8435281" cy="4896544"/>
          </a:xfrm>
        </p:spPr>
        <p:txBody>
          <a:bodyPr/>
          <a:lstStyle/>
          <a:p>
            <a:pPr algn="justLow"/>
            <a:r>
              <a:rPr lang="fa-IR" sz="2900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بايد</a:t>
            </a:r>
            <a:r>
              <a:rPr lang="fa-IR" sz="29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9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غربالگري</a:t>
            </a:r>
            <a:r>
              <a:rPr lang="fa-IR" sz="2900" b="1" dirty="0">
                <a:solidFill>
                  <a:schemeClr val="bg1"/>
                </a:solidFill>
                <a:cs typeface="B Nazanin" panose="00000400000000000000" pitchFamily="2" charset="-78"/>
              </a:rPr>
              <a:t> نوزادان در </a:t>
            </a:r>
            <a:r>
              <a:rPr lang="fa-IR" sz="29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روزهاي</a:t>
            </a:r>
            <a:r>
              <a:rPr lang="fa-IR" sz="2900" b="1" dirty="0">
                <a:solidFill>
                  <a:schemeClr val="bg1"/>
                </a:solidFill>
                <a:cs typeface="B Nazanin" panose="00000400000000000000" pitchFamily="2" charset="-78"/>
              </a:rPr>
              <a:t> 5-3 تولد </a:t>
            </a:r>
            <a:r>
              <a:rPr lang="fa-IR" sz="29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براي</a:t>
            </a:r>
            <a:r>
              <a:rPr lang="fa-IR" sz="2900" b="1" dirty="0">
                <a:solidFill>
                  <a:schemeClr val="bg1"/>
                </a:solidFill>
                <a:cs typeface="B Nazanin" panose="00000400000000000000" pitchFamily="2" charset="-78"/>
              </a:rPr>
              <a:t> همه نوزادان انجام </a:t>
            </a:r>
            <a:r>
              <a:rPr lang="fa-IR" sz="29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شود.</a:t>
            </a:r>
          </a:p>
          <a:p>
            <a:pPr algn="justLow"/>
            <a:r>
              <a:rPr lang="fa-IR" sz="29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همه </a:t>
            </a:r>
            <a:r>
              <a:rPr lang="fa-IR" sz="2900" b="1" dirty="0">
                <a:solidFill>
                  <a:schemeClr val="bg1"/>
                </a:solidFill>
                <a:cs typeface="B Nazanin" panose="00000400000000000000" pitchFamily="2" charset="-78"/>
              </a:rPr>
              <a:t>موارد </a:t>
            </a:r>
            <a:r>
              <a:rPr lang="fa-IR" sz="29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مشكوك</a:t>
            </a:r>
            <a:r>
              <a:rPr lang="fa-IR" sz="29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9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بيماري</a:t>
            </a:r>
            <a:r>
              <a:rPr lang="fa-IR" sz="2900" b="1" dirty="0">
                <a:solidFill>
                  <a:schemeClr val="bg1"/>
                </a:solidFill>
                <a:cs typeface="B Nazanin" panose="00000400000000000000" pitchFamily="2" charset="-78"/>
              </a:rPr>
              <a:t> فراخوان </a:t>
            </a:r>
            <a:r>
              <a:rPr lang="fa-IR" sz="29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گردند.</a:t>
            </a:r>
          </a:p>
          <a:p>
            <a:pPr algn="justLow"/>
            <a:r>
              <a:rPr lang="fa-IR" sz="2900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آزمايش‌هاي</a:t>
            </a:r>
            <a:r>
              <a:rPr lang="fa-IR" sz="29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9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تاييد</a:t>
            </a:r>
            <a:r>
              <a:rPr lang="fa-IR" sz="29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9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تشخيص</a:t>
            </a:r>
            <a:r>
              <a:rPr lang="fa-IR" sz="2900" b="1" dirty="0">
                <a:solidFill>
                  <a:schemeClr val="bg1"/>
                </a:solidFill>
                <a:cs typeface="B Nazanin" panose="00000400000000000000" pitchFamily="2" charset="-78"/>
              </a:rPr>
              <a:t> در </a:t>
            </a:r>
            <a:r>
              <a:rPr lang="fa-IR" sz="29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آزمايشگاه‌هاي</a:t>
            </a:r>
            <a:r>
              <a:rPr lang="fa-IR" sz="2900" b="1" dirty="0">
                <a:solidFill>
                  <a:schemeClr val="bg1"/>
                </a:solidFill>
                <a:cs typeface="B Nazanin" panose="00000400000000000000" pitchFamily="2" charset="-78"/>
              </a:rPr>
              <a:t> منتخب انجام </a:t>
            </a:r>
            <a:r>
              <a:rPr lang="fa-IR" sz="29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شوند.</a:t>
            </a:r>
          </a:p>
          <a:p>
            <a:pPr algn="justLow"/>
            <a:r>
              <a:rPr lang="fa-IR" sz="29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در </a:t>
            </a:r>
            <a:r>
              <a:rPr lang="fa-IR" sz="2900" b="1" dirty="0">
                <a:solidFill>
                  <a:schemeClr val="bg1"/>
                </a:solidFill>
                <a:cs typeface="B Nazanin" panose="00000400000000000000" pitchFamily="2" charset="-78"/>
              </a:rPr>
              <a:t>صورت </a:t>
            </a:r>
            <a:r>
              <a:rPr lang="fa-IR" sz="29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تشخيص</a:t>
            </a:r>
            <a:r>
              <a:rPr lang="fa-IR" sz="29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9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بيماري</a:t>
            </a:r>
            <a:r>
              <a:rPr lang="fa-IR" sz="2900" b="1" dirty="0">
                <a:solidFill>
                  <a:schemeClr val="bg1"/>
                </a:solidFill>
                <a:cs typeface="B Nazanin" panose="00000400000000000000" pitchFamily="2" charset="-78"/>
              </a:rPr>
              <a:t>، درمان با قرص </a:t>
            </a:r>
            <a:r>
              <a:rPr lang="fa-IR" sz="29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لوتيروکسين</a:t>
            </a:r>
            <a:r>
              <a:rPr lang="fa-IR" sz="2900" b="1" dirty="0">
                <a:solidFill>
                  <a:schemeClr val="bg1"/>
                </a:solidFill>
                <a:cs typeface="B Nazanin" panose="00000400000000000000" pitchFamily="2" charset="-78"/>
              </a:rPr>
              <a:t> شروع شود. </a:t>
            </a:r>
          </a:p>
          <a:p>
            <a:pPr algn="justLow"/>
            <a:r>
              <a:rPr lang="fa-IR" sz="29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اين</a:t>
            </a:r>
            <a:r>
              <a:rPr lang="fa-IR" sz="29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9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فعاليت‌ها</a:t>
            </a:r>
            <a:r>
              <a:rPr lang="fa-IR" sz="29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9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بايد</a:t>
            </a:r>
            <a:r>
              <a:rPr lang="fa-IR" sz="2900" b="1" dirty="0">
                <a:solidFill>
                  <a:schemeClr val="bg1"/>
                </a:solidFill>
                <a:cs typeface="B Nazanin" panose="00000400000000000000" pitchFamily="2" charset="-78"/>
              </a:rPr>
              <a:t> بدون </a:t>
            </a:r>
            <a:r>
              <a:rPr lang="fa-IR" sz="29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هدر‌دادن</a:t>
            </a:r>
            <a:r>
              <a:rPr lang="fa-IR" sz="2900" b="1" dirty="0">
                <a:solidFill>
                  <a:schemeClr val="bg1"/>
                </a:solidFill>
                <a:cs typeface="B Nazanin" panose="00000400000000000000" pitchFamily="2" charset="-78"/>
              </a:rPr>
              <a:t> وقت انجام شوند. </a:t>
            </a:r>
            <a:r>
              <a:rPr lang="fa-IR" sz="29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بايد</a:t>
            </a:r>
            <a:r>
              <a:rPr lang="fa-IR" sz="2900" b="1" dirty="0">
                <a:solidFill>
                  <a:schemeClr val="bg1"/>
                </a:solidFill>
                <a:cs typeface="B Nazanin" panose="00000400000000000000" pitchFamily="2" charset="-78"/>
              </a:rPr>
              <a:t> شروع درمان </a:t>
            </a:r>
            <a:r>
              <a:rPr lang="fa-IR" sz="29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پيش</a:t>
            </a:r>
            <a:r>
              <a:rPr lang="fa-IR" sz="2900" b="1" dirty="0">
                <a:solidFill>
                  <a:schemeClr val="bg1"/>
                </a:solidFill>
                <a:cs typeface="B Nazanin" panose="00000400000000000000" pitchFamily="2" charset="-78"/>
              </a:rPr>
              <a:t> از 28 </a:t>
            </a:r>
            <a:r>
              <a:rPr lang="fa-IR" sz="29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روزگي</a:t>
            </a:r>
            <a:r>
              <a:rPr lang="fa-IR" sz="2900" b="1" dirty="0">
                <a:solidFill>
                  <a:schemeClr val="bg1"/>
                </a:solidFill>
                <a:cs typeface="B Nazanin" panose="00000400000000000000" pitchFamily="2" charset="-78"/>
              </a:rPr>
              <a:t> نوزاد باشد</a:t>
            </a:r>
            <a:r>
              <a:rPr lang="fa-IR" sz="2900" dirty="0" smtClean="0">
                <a:solidFill>
                  <a:schemeClr val="bg1"/>
                </a:solidFill>
              </a:rPr>
              <a:t>.</a:t>
            </a:r>
            <a:endParaRPr lang="fa-IR" sz="2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463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764704"/>
          </a:xfrm>
          <a:solidFill>
            <a:schemeClr val="bg1"/>
          </a:solidFill>
        </p:spPr>
        <p:txBody>
          <a:bodyPr/>
          <a:lstStyle/>
          <a:p>
            <a:r>
              <a:rPr lang="fa-IR" b="1" dirty="0" smtClean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اهداف آموزشی</a:t>
            </a:r>
            <a:endParaRPr lang="en-US" b="1" dirty="0">
              <a:solidFill>
                <a:schemeClr val="accent1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lvl="0">
              <a:buClr>
                <a:srgbClr val="92D050"/>
              </a:buClr>
              <a:buFont typeface="Wingdings" panose="05000000000000000000" pitchFamily="2" charset="2"/>
              <a:buChar char="q"/>
            </a:pPr>
            <a:r>
              <a:rPr lang="fa-IR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اهميت</a:t>
            </a:r>
            <a:r>
              <a:rPr lang="fa-IR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غده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تيروييد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و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اهميت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آن در سلامت را فرا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گيرد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  <a:endParaRPr lang="en-US" sz="2800" b="1" i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lvl="0">
              <a:buClr>
                <a:srgbClr val="92D050"/>
              </a:buClr>
              <a:buFont typeface="Wingdings" panose="05000000000000000000" pitchFamily="2" charset="2"/>
              <a:buChar char="q"/>
            </a:pPr>
            <a:r>
              <a:rPr lang="fa-IR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با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بيماري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كم‌كاري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تيروييد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نوزادان و عوارض آن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آشنايي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پيدا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كند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  <a:endParaRPr lang="en-US" sz="2800" b="1" i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lvl="0">
              <a:buClr>
                <a:srgbClr val="92D050"/>
              </a:buClr>
              <a:buFont typeface="Wingdings" panose="05000000000000000000" pitchFamily="2" charset="2"/>
              <a:buChar char="q"/>
            </a:pPr>
            <a:r>
              <a:rPr lang="fa-IR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عوامل 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خطر بروز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بيماري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كم‌كاري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تيروييد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نوزادان را بشناسد.</a:t>
            </a:r>
            <a:endParaRPr lang="en-US" sz="2800" b="1" i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lvl="0">
              <a:buClr>
                <a:srgbClr val="92D050"/>
              </a:buClr>
              <a:buFont typeface="Wingdings" panose="05000000000000000000" pitchFamily="2" charset="2"/>
              <a:buChar char="q"/>
            </a:pPr>
            <a:r>
              <a:rPr lang="fa-IR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انواع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بيماري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كم‌كاري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تيروييد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نوزادان را بداند.</a:t>
            </a:r>
            <a:endParaRPr lang="en-US" sz="2800" b="1" i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>
              <a:buClr>
                <a:srgbClr val="92D050"/>
              </a:buClr>
              <a:buFont typeface="Wingdings" panose="05000000000000000000" pitchFamily="2" charset="2"/>
              <a:buChar char="q"/>
            </a:pPr>
            <a:r>
              <a:rPr lang="fa-IR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يد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و نقش آن در سلامت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تيروييد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نوزادان را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بياموزد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  <a:endParaRPr lang="en-US" sz="2800" b="1" i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lvl="0">
              <a:buClr>
                <a:srgbClr val="92D050"/>
              </a:buClr>
              <a:buFont typeface="Wingdings" panose="05000000000000000000" pitchFamily="2" charset="2"/>
              <a:buChar char="q"/>
            </a:pPr>
            <a:r>
              <a:rPr lang="fa-IR" sz="2800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اهميت</a:t>
            </a:r>
            <a:r>
              <a:rPr lang="fa-IR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غربالگري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نوزادان را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درك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نمايد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  <a:endParaRPr lang="en-US" sz="2800" b="1" i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lvl="0">
              <a:buClr>
                <a:srgbClr val="92D050"/>
              </a:buClr>
              <a:buFont typeface="Wingdings" panose="05000000000000000000" pitchFamily="2" charset="2"/>
              <a:buChar char="q"/>
            </a:pPr>
            <a:r>
              <a:rPr lang="fa-IR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شرايط</a:t>
            </a:r>
            <a:r>
              <a:rPr lang="fa-IR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مناسب نوزاد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براي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غربالگري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از پاشنه پا را بداند.</a:t>
            </a:r>
            <a:endParaRPr lang="en-US" sz="2800" b="1" i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lvl="0">
              <a:buClr>
                <a:srgbClr val="92D050"/>
              </a:buClr>
              <a:buFont typeface="Wingdings" panose="05000000000000000000" pitchFamily="2" charset="2"/>
              <a:buChar char="q"/>
            </a:pPr>
            <a:r>
              <a:rPr lang="fa-IR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روش 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قرص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لووتيروكسين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را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بياموزد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  <a:endParaRPr lang="en-US" sz="2800" b="1" i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lvl="0">
              <a:buClr>
                <a:srgbClr val="92D050"/>
              </a:buClr>
              <a:buFont typeface="Wingdings" panose="05000000000000000000" pitchFamily="2" charset="2"/>
              <a:buChar char="q"/>
            </a:pPr>
            <a:r>
              <a:rPr lang="fa-IR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چگونگي</a:t>
            </a:r>
            <a:r>
              <a:rPr lang="fa-IR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مراقبت و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پيگيري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از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بيماران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تحت درمان را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بياموزد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  <a:endParaRPr lang="en-US" sz="2800" b="1" i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0516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124744"/>
          </a:xfrm>
          <a:solidFill>
            <a:schemeClr val="bg1"/>
          </a:solidFill>
        </p:spPr>
        <p:txBody>
          <a:bodyPr/>
          <a:lstStyle/>
          <a:p>
            <a:r>
              <a:rPr lang="fa-IR" sz="3800" b="1" dirty="0">
                <a:cs typeface="B Nazanin" panose="00000400000000000000" pitchFamily="2" charset="-78"/>
              </a:rPr>
              <a:t>چرا </a:t>
            </a:r>
            <a:r>
              <a:rPr lang="fa-IR" sz="3800" b="1" dirty="0" err="1">
                <a:cs typeface="B Nazanin" panose="00000400000000000000" pitchFamily="2" charset="-78"/>
              </a:rPr>
              <a:t>بايد</a:t>
            </a:r>
            <a:r>
              <a:rPr lang="fa-IR" sz="3800" b="1" dirty="0">
                <a:cs typeface="B Nazanin" panose="00000400000000000000" pitchFamily="2" charset="-78"/>
              </a:rPr>
              <a:t> همه نوزادان در روز 5-3 تولد غربالگری شوند؟</a:t>
            </a:r>
            <a:endParaRPr lang="en-US" sz="3800" b="1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نوزادان مبتلا به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بيماری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کم کاری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تيروييد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در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اوايل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تولد معمولا" بدون علامت 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هستند.</a:t>
            </a:r>
          </a:p>
          <a:p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امكان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تشخيص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بيماران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در 4 هفته اول تولد، با استفاده از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علايم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باليني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بسيار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كم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است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</a:p>
          <a:p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علايم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باليني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بتدريج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و تا حدود 6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ماهگي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شيرخوار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بروز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مي‌كنند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. </a:t>
            </a:r>
            <a:endParaRPr lang="fa-IR" b="1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بدون غربالگری، </a:t>
            </a:r>
            <a:r>
              <a:rPr lang="fa-IR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تشخيص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بيماري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ديرهنگام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انجام شده و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كمبود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هورمون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تيروييد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اثرات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منفي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خود را بر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شيرخوارگذاشته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و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عقب‌ماندگي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ذهني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اتقاق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خواهد افتاد.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312380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2996952"/>
          </a:xfrm>
          <a:solidFill>
            <a:schemeClr val="bg1"/>
          </a:solidFill>
        </p:spPr>
        <p:txBody>
          <a:bodyPr/>
          <a:lstStyle/>
          <a:p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آيا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عدم وجود سابقه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بيماری‌هاي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تيروييدي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در خانواده، به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اين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معنی است که نوزاد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نياز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به غربالگری ندارد؟</a:t>
            </a:r>
            <a:r>
              <a:rPr lang="fa-IR" b="1" i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endParaRPr lang="en-US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r>
              <a:rPr lang="fa-IR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خير</a:t>
            </a:r>
            <a:endParaRPr lang="fa-IR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نبايد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هيچ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نوزادی را از نعمت غربالگری محروم کرد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47921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2204864"/>
          </a:xfrm>
          <a:solidFill>
            <a:schemeClr val="bg1"/>
          </a:solidFill>
        </p:spPr>
        <p:txBody>
          <a:bodyPr/>
          <a:lstStyle/>
          <a:p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آيا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انجام غربالگری نوزادان با نمونه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گيری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از پاشنه پا، برای نوزاد خطر دارد؟</a:t>
            </a:r>
            <a:endParaRPr lang="en-US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3273227"/>
          </a:xfrm>
        </p:spPr>
        <p:txBody>
          <a:bodyPr/>
          <a:lstStyle/>
          <a:p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انجام غربالگری نوزادان با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نمونه‌گيري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از پاشنه پا بر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كاغذ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فيلتر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هيچ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گونه خطری برای نوزاد نداشته و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کاملآ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بی ضرر است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13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2708920"/>
          </a:xfrm>
          <a:solidFill>
            <a:schemeClr val="bg1"/>
          </a:solidFill>
        </p:spPr>
        <p:txBody>
          <a:bodyPr/>
          <a:lstStyle/>
          <a:p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آيا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اگر نوزاد واکسن زده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يا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مختصری تب و سرماخوردگی داشته باشد، می توان </a:t>
            </a:r>
            <a:r>
              <a:rPr lang="fa-IR" b="1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/>
            </a:r>
            <a:br>
              <a:rPr lang="fa-IR" b="1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</a:br>
            <a:r>
              <a:rPr lang="fa-IR" b="1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نمونه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گيری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از پاشنه پا را انجام داد؟</a:t>
            </a:r>
            <a:endParaRPr lang="en-US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بله.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179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988840"/>
          </a:xfrm>
          <a:solidFill>
            <a:schemeClr val="bg1"/>
          </a:solidFill>
        </p:spPr>
        <p:txBody>
          <a:bodyPr/>
          <a:lstStyle/>
          <a:p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آيا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هنگام نمونه </a:t>
            </a:r>
            <a:r>
              <a:rPr lang="fa-IR" b="1" dirty="0" err="1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گيری</a:t>
            </a:r>
            <a:r>
              <a:rPr lang="fa-IR" b="1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از پاشنه پا، 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نوزاد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بايد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ناشتا باشد؟ </a:t>
            </a:r>
            <a:endParaRPr lang="en-US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/>
          <a:lstStyle/>
          <a:p>
            <a:pPr algn="justLow"/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خير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، نمونه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گيری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از پاشنه پا برای غربالگری نوزادان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نيازی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به ناشتا بودن نوزاد ندارد.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554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772816"/>
          </a:xfrm>
          <a:solidFill>
            <a:schemeClr val="bg1"/>
          </a:solidFill>
        </p:spPr>
        <p:txBody>
          <a:bodyPr/>
          <a:lstStyle/>
          <a:p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آيا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پس از نمونه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گيری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از پاشنه پا </a:t>
            </a:r>
            <a:r>
              <a:rPr lang="fa-IR" b="1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،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نياز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به مراقبت خاصی است؟ </a:t>
            </a:r>
            <a:endParaRPr lang="en-US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988840"/>
            <a:ext cx="8229600" cy="4464496"/>
          </a:xfrm>
        </p:spPr>
        <p:txBody>
          <a:bodyPr/>
          <a:lstStyle/>
          <a:p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پس از نمونه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گيری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از پاشنه پا بر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كاغذ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فيلتر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، روی محل نمونه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گيری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گاز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پاکيزه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ای قرار داده و مختصری فشار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دهيد</a:t>
            </a:r>
            <a:r>
              <a:rPr lang="fa-IR" sz="30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</a:p>
          <a:p>
            <a:r>
              <a:rPr lang="fa-IR" sz="30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گاز را به مدت 5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دقيقه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در محل نگاه داشته، پس از آن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برداريد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. </a:t>
            </a:r>
            <a:endParaRPr lang="fa-IR" sz="3000" b="1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در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صورتي‌كه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چسب (ضد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حساسيت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)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دايره‌اي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وجود دارد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مي‌توان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آن را بر محل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نمونه‌گيري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چسباند و بعد از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نيم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ساعت برداشت.</a:t>
            </a:r>
          </a:p>
          <a:p>
            <a:r>
              <a:rPr lang="fa-IR" sz="30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بجز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اين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مراقبت خاص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ديگری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نياز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ندارد. </a:t>
            </a:r>
            <a:endParaRPr lang="fa-IR" sz="3000" b="1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r>
              <a:rPr lang="fa-IR" sz="30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حمام 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دادن نوزاد پس از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غربالگري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مشكلي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ندارد. </a:t>
            </a:r>
            <a:endParaRPr lang="en-US" sz="3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90148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2996952"/>
          </a:xfrm>
          <a:solidFill>
            <a:schemeClr val="bg1"/>
          </a:solidFill>
        </p:spPr>
        <p:txBody>
          <a:bodyPr/>
          <a:lstStyle/>
          <a:p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آيا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مثبت شدن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آزمايش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غربالگری </a:t>
            </a:r>
            <a:r>
              <a:rPr lang="fa-IR" sz="4000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(</a:t>
            </a:r>
            <a:r>
              <a:rPr lang="fa-IR" sz="4000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آزمايش</a:t>
            </a:r>
            <a:r>
              <a:rPr lang="fa-IR" sz="4000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نمونه خون پاشنه پا بر </a:t>
            </a:r>
            <a:r>
              <a:rPr lang="fa-IR" sz="4000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كاغذ</a:t>
            </a:r>
            <a:r>
              <a:rPr lang="fa-IR" sz="4000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فيلتر</a:t>
            </a:r>
            <a:r>
              <a:rPr lang="fa-IR" sz="4000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)،</a:t>
            </a:r>
            <a:r>
              <a:rPr lang="fa-IR" sz="4000" b="1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/>
            </a:r>
            <a:br>
              <a:rPr lang="fa-IR" sz="4000" b="1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</a:br>
            <a:r>
              <a:rPr lang="fa-IR" sz="4000" b="1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نشان دهنده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ابتلاي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نوزاد به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بيماری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کم کاری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تيروييد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است؟</a:t>
            </a:r>
            <a:endParaRPr lang="en-US" sz="4000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01008"/>
            <a:ext cx="8229600" cy="2625155"/>
          </a:xfrm>
        </p:spPr>
        <p:txBody>
          <a:bodyPr/>
          <a:lstStyle/>
          <a:p>
            <a:pPr algn="justLow"/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خیر. نشان 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می دهد که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ممکن است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اين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نوزاد مبتلا به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بيماری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کم کاری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تيروييد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باش</a:t>
            </a:r>
            <a:r>
              <a:rPr lang="ar-SA" b="1" dirty="0">
                <a:solidFill>
                  <a:schemeClr val="bg1"/>
                </a:solidFill>
                <a:cs typeface="B Nazanin" panose="00000400000000000000" pitchFamily="2" charset="-78"/>
              </a:rPr>
              <a:t>د. 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justLow"/>
            <a:r>
              <a:rPr lang="ar-SA" b="1" dirty="0">
                <a:solidFill>
                  <a:schemeClr val="bg1"/>
                </a:solidFill>
                <a:cs typeface="B Nazanin" panose="00000400000000000000" pitchFamily="2" charset="-78"/>
              </a:rPr>
              <a:t>فقط با 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انجام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آزما</a:t>
            </a:r>
            <a:r>
              <a:rPr lang="ar-SA" b="1" dirty="0">
                <a:solidFill>
                  <a:schemeClr val="bg1"/>
                </a:solidFill>
                <a:cs typeface="B Nazanin" panose="00000400000000000000" pitchFamily="2" charset="-78"/>
              </a:rPr>
              <a:t>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ش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هاي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تاييد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تشخيص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ar-SA" dirty="0">
                <a:solidFill>
                  <a:schemeClr val="bg1"/>
                </a:solidFill>
                <a:cs typeface="B Nazanin" panose="00000400000000000000" pitchFamily="2" charset="-78"/>
              </a:rPr>
              <a:t>(</a:t>
            </a: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که </a:t>
            </a:r>
            <a:r>
              <a:rPr lang="ar-SA" dirty="0">
                <a:solidFill>
                  <a:schemeClr val="bg1"/>
                </a:solidFill>
                <a:cs typeface="B Nazanin" panose="00000400000000000000" pitchFamily="2" charset="-78"/>
              </a:rPr>
              <a:t>با استفاده از </a:t>
            </a: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خون ور</a:t>
            </a:r>
            <a:r>
              <a:rPr lang="ar-SA" dirty="0">
                <a:solidFill>
                  <a:schemeClr val="bg1"/>
                </a:solidFill>
                <a:cs typeface="B Nazanin" panose="00000400000000000000" pitchFamily="2" charset="-78"/>
              </a:rPr>
              <a:t>ي</a:t>
            </a: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دی انجام </a:t>
            </a:r>
            <a:r>
              <a:rPr lang="fa-IR" dirty="0" err="1">
                <a:solidFill>
                  <a:schemeClr val="bg1"/>
                </a:solidFill>
                <a:cs typeface="B Nazanin" panose="00000400000000000000" pitchFamily="2" charset="-78"/>
              </a:rPr>
              <a:t>مي</a:t>
            </a: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 شود</a:t>
            </a:r>
            <a:r>
              <a:rPr lang="ar-SA" dirty="0">
                <a:solidFill>
                  <a:schemeClr val="bg1"/>
                </a:solidFill>
                <a:cs typeface="B Nazanin" panose="00000400000000000000" pitchFamily="2" charset="-78"/>
              </a:rPr>
              <a:t>)</a:t>
            </a:r>
            <a:r>
              <a:rPr lang="ar-SA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توان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تشخ</a:t>
            </a:r>
            <a:r>
              <a:rPr lang="ar-SA" b="1" dirty="0">
                <a:solidFill>
                  <a:schemeClr val="bg1"/>
                </a:solidFill>
                <a:cs typeface="B Nazanin" panose="00000400000000000000" pitchFamily="2" charset="-78"/>
              </a:rPr>
              <a:t>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ص قطعی 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داد.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405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2420888"/>
          </a:xfrm>
          <a:solidFill>
            <a:schemeClr val="bg1"/>
          </a:solidFill>
        </p:spPr>
        <p:txBody>
          <a:bodyPr/>
          <a:lstStyle/>
          <a:p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آيا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درمان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به‌هنگام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و مناسب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مي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تواند از بروز عقب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ماندگي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ذهني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در نوزاد مبتلا به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كم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كاري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تيروييد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پيشگيري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كند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؟</a:t>
            </a:r>
            <a:endParaRPr lang="en-US" sz="4000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/>
          <a:lstStyle/>
          <a:p>
            <a:pPr algn="justLow"/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بله</a:t>
            </a:r>
            <a:endParaRPr lang="fa-IR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justLow"/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خوشبختانه 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شروع درمان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به‌هنگام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(قبل از 28 </a:t>
            </a:r>
            <a:r>
              <a:rPr lang="fa-IR" b="1" dirty="0" err="1">
                <a:solidFill>
                  <a:srgbClr val="FF0000"/>
                </a:solidFill>
                <a:cs typeface="B Nazanin" panose="00000400000000000000" pitchFamily="2" charset="-78"/>
              </a:rPr>
              <a:t>روزگي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 نوزاد) 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از بروز عقب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ماندگي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ذهني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در نوزاد مبتلا به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بيماري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كم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كاري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تيروييد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جلوگيري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كند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075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916832"/>
          </a:xfrm>
          <a:solidFill>
            <a:schemeClr val="bg1"/>
          </a:solidFill>
        </p:spPr>
        <p:txBody>
          <a:bodyPr/>
          <a:lstStyle/>
          <a:p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چرا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براي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درمان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بيماري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كم‌كاري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تيروييد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b="1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/>
            </a:r>
            <a:br>
              <a:rPr lang="fa-IR" b="1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</a:br>
            <a:r>
              <a:rPr lang="fa-IR" b="1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فقط 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از قرص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لووتيروكسين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استفاده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مي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شود؟</a:t>
            </a:r>
            <a:endParaRPr lang="en-US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20889"/>
            <a:ext cx="8229600" cy="1296144"/>
          </a:xfrm>
        </p:spPr>
        <p:txBody>
          <a:bodyPr/>
          <a:lstStyle/>
          <a:p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بدليل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اين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كه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راحت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ترين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راه جذب هورمون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تيروييد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(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تيروكسين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) 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از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طريق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سيستم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گوارش 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است.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66156" y="3789040"/>
            <a:ext cx="3594076" cy="2947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739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980728"/>
          </a:xfrm>
          <a:solidFill>
            <a:schemeClr val="bg1"/>
          </a:solidFill>
        </p:spPr>
        <p:txBody>
          <a:bodyPr/>
          <a:lstStyle/>
          <a:p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روش مصرف قرص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لووتيروكسين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چگونه است؟</a:t>
            </a:r>
            <a:endParaRPr lang="en-US" sz="4000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72036"/>
          </a:xfrm>
        </p:spPr>
        <p:txBody>
          <a:bodyPr/>
          <a:lstStyle/>
          <a:p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	مقدار قرص </a:t>
            </a:r>
            <a:r>
              <a:rPr lang="fa-IR" sz="2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تجويز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شده در قاشق خرد شده و در </a:t>
            </a:r>
            <a:r>
              <a:rPr lang="fa-IR" sz="2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شير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مادر </a:t>
            </a:r>
            <a:r>
              <a:rPr lang="fa-IR" sz="2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يا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آب حل </a:t>
            </a:r>
            <a:r>
              <a:rPr lang="fa-IR" sz="2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گرديده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و به نوزاد خورانده شود. </a:t>
            </a:r>
          </a:p>
          <a:p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	بهتر است نوزاد </a:t>
            </a:r>
            <a:r>
              <a:rPr lang="fa-IR" sz="2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يك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ساعت قبل از مصرف قرص تا </a:t>
            </a:r>
            <a:r>
              <a:rPr lang="fa-IR" sz="2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يك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ساعت بعد از آن </a:t>
            </a:r>
            <a:r>
              <a:rPr lang="fa-IR" sz="2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چيزي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نخورد.</a:t>
            </a:r>
          </a:p>
          <a:p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	اگر تا حدود </a:t>
            </a:r>
            <a:r>
              <a:rPr lang="fa-IR" sz="2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يك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ساعت پس از مصرف قرص </a:t>
            </a:r>
            <a:r>
              <a:rPr lang="fa-IR" sz="2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لووتيروكسين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، </a:t>
            </a:r>
            <a:r>
              <a:rPr lang="fa-IR" sz="2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شيرخوار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استفراغ </a:t>
            </a:r>
            <a:r>
              <a:rPr lang="fa-IR" sz="2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كند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، </a:t>
            </a:r>
            <a:r>
              <a:rPr lang="fa-IR" sz="2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بايد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مجددا" مقدار قرص </a:t>
            </a:r>
            <a:r>
              <a:rPr lang="fa-IR" sz="2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تجويز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شده در قاشق خرد شده و در </a:t>
            </a:r>
            <a:r>
              <a:rPr lang="fa-IR" sz="2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شير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مادر </a:t>
            </a:r>
            <a:r>
              <a:rPr lang="fa-IR" sz="2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يا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آب حل شده و به نوزاد خورانده شود. </a:t>
            </a:r>
          </a:p>
          <a:p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	</a:t>
            </a:r>
            <a:r>
              <a:rPr lang="fa-IR" sz="2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نبايد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دارو را در آب حل نموده و </a:t>
            </a:r>
            <a:r>
              <a:rPr lang="fa-IR" sz="2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براي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ساعت ها و </a:t>
            </a:r>
            <a:r>
              <a:rPr lang="fa-IR" sz="2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يا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روزهاي</a:t>
            </a:r>
            <a:r>
              <a:rPr lang="fa-IR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بعد نگه داشت</a:t>
            </a:r>
            <a:r>
              <a:rPr lang="fa-IR" sz="24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  <a:endParaRPr lang="fa-IR" sz="2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4297037"/>
            <a:ext cx="2975106" cy="2530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00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764704"/>
          </a:xfrm>
          <a:solidFill>
            <a:schemeClr val="bg1"/>
          </a:solidFill>
        </p:spPr>
        <p:txBody>
          <a:bodyPr/>
          <a:lstStyle/>
          <a:p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شرح </a:t>
            </a:r>
            <a:r>
              <a:rPr lang="fa-IR" b="1" dirty="0" err="1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وظايف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كارشناس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 مراقب سلامت </a:t>
            </a:r>
            <a:endParaRPr lang="en-US" dirty="0">
              <a:solidFill>
                <a:schemeClr val="accent1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lvl="0" algn="justLow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ar-SA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شناسايي و آموزش زنان باردار در مورد بيماري کم‌کاری تيروييد و عوارض آن و اهميت انجام غربالگري نوزادان و تاكيد بر لزوم انجام غربالگري نوزاد در سنين 5- 3 بعد از تولد</a:t>
            </a:r>
            <a:endParaRPr 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lvl="0" algn="justLow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ar-SA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آموزش عموم مردم درباره بيماري كم‌كاري تيروييد نوزادان و عوارض آن</a:t>
            </a:r>
            <a:endParaRPr 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lvl="0" algn="justLow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ar-SA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دريافت نتيجه غربالگري از آزمايشگاه غربالگري استان</a:t>
            </a:r>
            <a:endParaRPr 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lvl="0" algn="justLow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ar-SA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فراخوان و ارجاع "نوزادان مشكوك" به "آزمايشگاه منتخب شهرستان" براي انجام آزمايش هاي تاييد تشخيص سرمي در اسرع وقت بر اساس </a:t>
            </a:r>
            <a:r>
              <a:rPr lang="ar-SA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دستورالعمل</a:t>
            </a:r>
            <a:endParaRPr lang="en-US" sz="2800" b="1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justLow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فراخوان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سريع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نوزاداني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كه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نمونه از پاشنه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پاي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آنها، از طرف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آزمايشگاه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"نامناسب" شناخته شده است</a:t>
            </a:r>
            <a:r>
              <a:rPr lang="fa-IR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  <a:endParaRPr lang="en-US" sz="2800" b="1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lvl="0" algn="justLow"/>
            <a:endParaRPr 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6308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764704"/>
          </a:xfrm>
          <a:solidFill>
            <a:schemeClr val="bg1"/>
          </a:solidFill>
        </p:spPr>
        <p:txBody>
          <a:bodyPr/>
          <a:lstStyle/>
          <a:p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آيا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قرص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لووتيروكسين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با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داروهاي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ديگر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تداخل دارد؟</a:t>
            </a:r>
            <a:endParaRPr lang="en-US" sz="4000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2664296"/>
          </a:xfrm>
        </p:spPr>
        <p:txBody>
          <a:bodyPr/>
          <a:lstStyle/>
          <a:p>
            <a:pPr algn="justLow"/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قرص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لووتيروكسين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نبايد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همزمان با قطره آهن،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داروهاي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حاوي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كلسيم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و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مولتي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ويتامين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مصرف شود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</a:p>
          <a:p>
            <a:pPr marL="0" indent="0" algn="justLow">
              <a:buNone/>
            </a:pPr>
            <a:endParaRPr lang="fa-IR" b="1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justLow"/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بايد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مصرف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اين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داروها و مصرف قرص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لووتيروكسين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حداقل 4-3ساعت فاصله باشد.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4365104"/>
            <a:ext cx="1700543" cy="21125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511" y="4162418"/>
            <a:ext cx="1704975" cy="23812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035" y="4350110"/>
            <a:ext cx="1805317" cy="219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58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844824"/>
          </a:xfrm>
          <a:solidFill>
            <a:schemeClr val="bg1"/>
          </a:solidFill>
        </p:spPr>
        <p:txBody>
          <a:bodyPr/>
          <a:lstStyle/>
          <a:p>
            <a:r>
              <a:rPr lang="fa-IR" sz="4000" b="1" dirty="0" err="1"/>
              <a:t>آ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يا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مي‌توان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قرص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لووتيروكسين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را هم زمان با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شيرهاي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داراي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تركيبات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سويا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(مثل </a:t>
            </a:r>
            <a:r>
              <a:rPr lang="fa-IR" sz="4000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ايزوميل</a:t>
            </a:r>
            <a:r>
              <a:rPr lang="fa-IR" sz="4000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)</a:t>
            </a:r>
            <a:br>
              <a:rPr lang="fa-IR" sz="4000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</a:br>
            <a:r>
              <a:rPr lang="fa-IR" sz="4000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استفاده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كرد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؟</a:t>
            </a:r>
            <a:endParaRPr lang="en-US" sz="4000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1800201"/>
          </a:xfrm>
        </p:spPr>
        <p:txBody>
          <a:bodyPr/>
          <a:lstStyle/>
          <a:p>
            <a:pPr algn="justLow"/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مصرف هم زمان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شيرهاي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داراي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تركيبات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سويا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(مثل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ايزوميل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) با قرص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لووتيروكسين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,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تواند جذب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لووتيروكسين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را مختل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نمايد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. به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همين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دليل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,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بايد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بين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مصرف قرص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لووتيروكسين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و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شيرهاي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حاوي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سويا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حداقل 2-1 ساعت فاصله باشد.</a:t>
            </a:r>
            <a:endParaRPr 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933056"/>
            <a:ext cx="3905710" cy="292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552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484784"/>
          </a:xfrm>
          <a:solidFill>
            <a:schemeClr val="bg1"/>
          </a:solidFill>
        </p:spPr>
        <p:txBody>
          <a:bodyPr/>
          <a:lstStyle/>
          <a:p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آيا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انجام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آزمايش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هاي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عملكرد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تيروييد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براي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هر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ويزيت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پزشك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ضروري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است؟</a:t>
            </a:r>
            <a:endParaRPr lang="en-US" sz="4000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752528"/>
          </a:xfrm>
        </p:spPr>
        <p:txBody>
          <a:bodyPr/>
          <a:lstStyle/>
          <a:p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بله</a:t>
            </a:r>
          </a:p>
          <a:p>
            <a:pPr lvl="0"/>
            <a:r>
              <a:rPr lang="ar-SA" b="1" dirty="0">
                <a:solidFill>
                  <a:schemeClr val="bg1"/>
                </a:solidFill>
                <a:cs typeface="B Nazanin" panose="00000400000000000000" pitchFamily="2" charset="-78"/>
              </a:rPr>
              <a:t>2 تا 4 هفته بعد از شروع درمان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lvl="0"/>
            <a:r>
              <a:rPr lang="ar-SA" b="1" dirty="0">
                <a:solidFill>
                  <a:schemeClr val="bg1"/>
                </a:solidFill>
                <a:cs typeface="B Nazanin" panose="00000400000000000000" pitchFamily="2" charset="-78"/>
              </a:rPr>
              <a:t>هر 2 ماه در طول 6 ماه اول زندگي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lvl="0"/>
            <a:r>
              <a:rPr lang="ar-SA" b="1" dirty="0">
                <a:solidFill>
                  <a:schemeClr val="bg1"/>
                </a:solidFill>
                <a:cs typeface="B Nazanin" panose="00000400000000000000" pitchFamily="2" charset="-78"/>
              </a:rPr>
              <a:t>هر 3 ماه بين سنين 6 تا 36 ماهگي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lvl="0"/>
            <a:r>
              <a:rPr lang="ar-SA" b="1" dirty="0">
                <a:solidFill>
                  <a:schemeClr val="bg1"/>
                </a:solidFill>
                <a:cs typeface="B Nazanin" panose="00000400000000000000" pitchFamily="2" charset="-78"/>
              </a:rPr>
              <a:t>هر 6-3 ماه از 36 ماهگي به بعد </a:t>
            </a:r>
            <a:r>
              <a:rPr lang="ar-SA" dirty="0">
                <a:solidFill>
                  <a:schemeClr val="bg1"/>
                </a:solidFill>
                <a:cs typeface="B Nazanin" panose="00000400000000000000" pitchFamily="2" charset="-78"/>
              </a:rPr>
              <a:t>(در صورت دايمي بودن بيماري</a:t>
            </a:r>
            <a:r>
              <a:rPr lang="ar-SA" dirty="0" smtClean="0">
                <a:solidFill>
                  <a:schemeClr val="bg1"/>
                </a:solidFill>
                <a:cs typeface="B Nazanin" panose="00000400000000000000" pitchFamily="2" charset="-78"/>
              </a:rPr>
              <a:t>)</a:t>
            </a:r>
            <a:endParaRPr lang="fa-IR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lvl="0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با توجه به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نتايج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آزمايش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ها</a:t>
            </a:r>
            <a:r>
              <a:rPr lang="en-US" b="1" dirty="0">
                <a:solidFill>
                  <a:schemeClr val="bg1"/>
                </a:solidFill>
                <a:cs typeface="B Nazanin" panose="00000400000000000000" pitchFamily="2" charset="-78"/>
              </a:rPr>
              <a:t>,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مقدار قرص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لووتيروكسين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مصرفي</a:t>
            </a:r>
            <a:r>
              <a:rPr lang="ar-SA" b="1" dirty="0">
                <a:solidFill>
                  <a:schemeClr val="bg1"/>
                </a:solidFill>
                <a:cs typeface="B Nazanin" panose="00000400000000000000" pitchFamily="2" charset="-78"/>
              </a:rPr>
              <a:t> توسط پزشك تنظيم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شود.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6314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340768"/>
          </a:xfrm>
          <a:solidFill>
            <a:schemeClr val="bg1"/>
          </a:solidFill>
        </p:spPr>
        <p:txBody>
          <a:bodyPr/>
          <a:lstStyle/>
          <a:p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مصرف قرص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لووتيروكسين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در نوزاد مبتلا به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كم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كاري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تيروييد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، تا چه وقت ادامه دارد؟</a:t>
            </a:r>
            <a:endParaRPr lang="en-US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497363"/>
          </a:xfrm>
        </p:spPr>
        <p:txBody>
          <a:bodyPr/>
          <a:lstStyle/>
          <a:p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قرص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لووتيروكسين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فقط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بايد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به دستور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پزشك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،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كم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،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زياد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و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يا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قطع شود و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نبايد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خودسرانه توسط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والدين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تغيير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كند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</a:p>
          <a:p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معمولا" مصرف قرص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لووتيروكسين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بايد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تا 3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سالگي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كودك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ادامه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مي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يابد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. </a:t>
            </a:r>
          </a:p>
          <a:p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در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مواردي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ممكن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است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پزشك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دارو را قطع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كرده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و پس از 4 هفته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آزمايش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هورموني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را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تكرار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نمايد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. سپس با توجه به جواب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آزمايش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،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تشخيص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دهد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كه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كودك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ديگر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نيازي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به دارو ندارد و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يا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بايد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تا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پايان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عمر قرص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لووتيروكسين</a:t>
            </a:r>
            <a:r>
              <a:rPr lang="fa-IR" sz="3000" b="1" dirty="0">
                <a:solidFill>
                  <a:schemeClr val="bg1"/>
                </a:solidFill>
                <a:cs typeface="B Nazanin" panose="00000400000000000000" pitchFamily="2" charset="-78"/>
              </a:rPr>
              <a:t> مصرف </a:t>
            </a:r>
            <a:r>
              <a:rPr lang="fa-IR" sz="30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كند</a:t>
            </a:r>
            <a:r>
              <a:rPr lang="fa-IR" sz="30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  <a:endParaRPr lang="fa-IR" sz="3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5723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09" y="14988"/>
            <a:ext cx="9144000" cy="1143000"/>
          </a:xfrm>
          <a:solidFill>
            <a:srgbClr val="FFFFFF"/>
          </a:solidFill>
        </p:spPr>
        <p:txBody>
          <a:bodyPr/>
          <a:lstStyle/>
          <a:p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علايم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مصرف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بيش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از اندازه قرص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لووتيروكسين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در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شيرخوار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تحت درمان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كدامند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؟</a:t>
            </a:r>
            <a:endParaRPr lang="en-US" sz="4000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1412776"/>
            <a:ext cx="4038600" cy="4713387"/>
          </a:xfrm>
          <a:solidFill>
            <a:srgbClr val="FFFF99"/>
          </a:solidFill>
        </p:spPr>
        <p:txBody>
          <a:bodyPr/>
          <a:lstStyle/>
          <a:p>
            <a:r>
              <a:rPr lang="ar-SA" b="1" dirty="0">
                <a:cs typeface="B Nazanin" panose="00000400000000000000" pitchFamily="2" charset="-78"/>
              </a:rPr>
              <a:t>تاكي كاردي</a:t>
            </a:r>
            <a:r>
              <a:rPr lang="ar-SA" dirty="0">
                <a:cs typeface="B Nazanin" panose="00000400000000000000" pitchFamily="2" charset="-78"/>
              </a:rPr>
              <a:t> (زياد و تند بودن ضربان قلب</a:t>
            </a:r>
            <a:r>
              <a:rPr lang="ar-SA" dirty="0" smtClean="0">
                <a:cs typeface="B Nazanin" panose="00000400000000000000" pitchFamily="2" charset="-78"/>
              </a:rPr>
              <a:t>)</a:t>
            </a:r>
            <a:endParaRPr lang="fa-IR" dirty="0" smtClean="0">
              <a:cs typeface="B Nazanin" panose="00000400000000000000" pitchFamily="2" charset="-78"/>
            </a:endParaRPr>
          </a:p>
          <a:p>
            <a:r>
              <a:rPr lang="ar-SA" b="1" dirty="0">
                <a:cs typeface="B Nazanin" panose="00000400000000000000" pitchFamily="2" charset="-78"/>
              </a:rPr>
              <a:t> </a:t>
            </a:r>
            <a:r>
              <a:rPr lang="ar-SA" b="1" dirty="0" smtClean="0">
                <a:cs typeface="B Nazanin" panose="00000400000000000000" pitchFamily="2" charset="-78"/>
              </a:rPr>
              <a:t>بيقراري</a:t>
            </a:r>
            <a:endParaRPr lang="fa-IR" b="1" dirty="0" smtClean="0">
              <a:cs typeface="B Nazanin" panose="00000400000000000000" pitchFamily="2" charset="-78"/>
            </a:endParaRPr>
          </a:p>
          <a:p>
            <a:r>
              <a:rPr lang="ar-SA" b="1" dirty="0">
                <a:cs typeface="B Nazanin" panose="00000400000000000000" pitchFamily="2" charset="-78"/>
              </a:rPr>
              <a:t>اختلال در خواب </a:t>
            </a:r>
            <a:endParaRPr lang="fa-IR" b="1" dirty="0" smtClean="0">
              <a:cs typeface="B Nazanin" panose="00000400000000000000" pitchFamily="2" charset="-78"/>
            </a:endParaRPr>
          </a:p>
          <a:p>
            <a:r>
              <a:rPr lang="fa-IR" b="1" dirty="0" smtClean="0">
                <a:cs typeface="B Nazanin" panose="00000400000000000000" pitchFamily="2" charset="-78"/>
              </a:rPr>
              <a:t>عصبی بودن</a:t>
            </a:r>
          </a:p>
          <a:p>
            <a:r>
              <a:rPr lang="fa-IR" b="1" dirty="0" smtClean="0">
                <a:cs typeface="B Nazanin" panose="00000400000000000000" pitchFamily="2" charset="-78"/>
              </a:rPr>
              <a:t>اسهال</a:t>
            </a:r>
          </a:p>
          <a:p>
            <a:r>
              <a:rPr lang="ar-SA" b="1" dirty="0">
                <a:cs typeface="B Nazanin" panose="00000400000000000000" pitchFamily="2" charset="-78"/>
              </a:rPr>
              <a:t>وزن نگرفتن </a:t>
            </a:r>
            <a:endParaRPr lang="fa-IR" b="1" dirty="0" smtClean="0">
              <a:cs typeface="B Nazanin" panose="00000400000000000000" pitchFamily="2" charset="-78"/>
            </a:endParaRP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2776"/>
            <a:ext cx="4038600" cy="4713387"/>
          </a:xfrm>
          <a:solidFill>
            <a:srgbClr val="FFFF99"/>
          </a:solidFill>
        </p:spPr>
        <p:txBody>
          <a:bodyPr/>
          <a:lstStyle/>
          <a:p>
            <a:r>
              <a:rPr lang="fa-IR" b="1" dirty="0">
                <a:cs typeface="B Nazanin" panose="00000400000000000000" pitchFamily="2" charset="-78"/>
              </a:rPr>
              <a:t>بسته شدن </a:t>
            </a:r>
            <a:r>
              <a:rPr lang="fa-IR" b="1" dirty="0" err="1">
                <a:cs typeface="B Nazanin" panose="00000400000000000000" pitchFamily="2" charset="-78"/>
              </a:rPr>
              <a:t>زود‌هنگام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 err="1">
                <a:cs typeface="B Nazanin" panose="00000400000000000000" pitchFamily="2" charset="-78"/>
              </a:rPr>
              <a:t>ملاج</a:t>
            </a:r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ar-SA" b="1" dirty="0">
                <a:cs typeface="B Nazanin" panose="00000400000000000000" pitchFamily="2" charset="-78"/>
              </a:rPr>
              <a:t>پوکی </a:t>
            </a:r>
            <a:r>
              <a:rPr lang="ar-SA" b="1" dirty="0" smtClean="0">
                <a:cs typeface="B Nazanin" panose="00000400000000000000" pitchFamily="2" charset="-78"/>
              </a:rPr>
              <a:t>استخوان</a:t>
            </a:r>
            <a:endParaRPr lang="fa-IR" b="1" dirty="0" smtClean="0">
              <a:cs typeface="B Nazanin" panose="00000400000000000000" pitchFamily="2" charset="-78"/>
            </a:endParaRPr>
          </a:p>
          <a:p>
            <a:r>
              <a:rPr lang="ar-SA" b="1" dirty="0">
                <a:cs typeface="B Nazanin" panose="00000400000000000000" pitchFamily="2" charset="-78"/>
              </a:rPr>
              <a:t>افزايش بيش از حد سن </a:t>
            </a:r>
            <a:r>
              <a:rPr lang="ar-SA" b="1" dirty="0" smtClean="0">
                <a:cs typeface="B Nazanin" panose="00000400000000000000" pitchFamily="2" charset="-78"/>
              </a:rPr>
              <a:t>استخواني</a:t>
            </a:r>
            <a:endParaRPr lang="fa-IR" b="1" dirty="0" smtClean="0">
              <a:cs typeface="B Nazanin" panose="00000400000000000000" pitchFamily="2" charset="-78"/>
            </a:endParaRPr>
          </a:p>
          <a:p>
            <a:r>
              <a:rPr lang="fa-IR" b="1" dirty="0" smtClean="0">
                <a:cs typeface="B Nazanin" panose="00000400000000000000" pitchFamily="2" charset="-78"/>
              </a:rPr>
              <a:t>پرخاشگری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5232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764704"/>
          </a:xfrm>
          <a:solidFill>
            <a:schemeClr val="bg1"/>
          </a:solidFill>
        </p:spPr>
        <p:txBody>
          <a:bodyPr/>
          <a:lstStyle/>
          <a:p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پيش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آگهي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بيماري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در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مبتلايان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چگونه است؟</a:t>
            </a:r>
            <a:endParaRPr lang="en-US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497363"/>
          </a:xfrm>
        </p:spPr>
        <p:txBody>
          <a:bodyPr/>
          <a:lstStyle/>
          <a:p>
            <a:pPr algn="justLow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با انجام برنامه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كشوري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غربالگری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بيماري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كم‌كاري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تيروييد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نوزادان،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تشخيص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به هنگام و درمان مناسب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مبتلايان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،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پيش‌آگهی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نوزادان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بيمار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به‌طور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چشمگيری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بهبود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يافته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است. </a:t>
            </a:r>
            <a:endParaRPr lang="fa-IR" b="1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justLow"/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اما 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بدون درمان و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يا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درمان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ديررس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و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يا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نامناسب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عقب‌ماندگی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ذهنی و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كوتاهي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قد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اجتناب‌ناپذير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است.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7812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268760"/>
          </a:xfrm>
          <a:solidFill>
            <a:schemeClr val="bg1"/>
          </a:solidFill>
        </p:spPr>
        <p:txBody>
          <a:bodyPr/>
          <a:lstStyle/>
          <a:p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آيا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مصرف قرص </a:t>
            </a:r>
            <a:r>
              <a:rPr lang="fa-IR" sz="4000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لووتيروكسين</a:t>
            </a:r>
            <a:r>
              <a:rPr lang="fa-IR" sz="40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در مادران باردار بلامانع است؟</a:t>
            </a:r>
            <a:endParaRPr lang="en-US" sz="4000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pPr algn="justLow"/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بلي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، </a:t>
            </a:r>
            <a:r>
              <a:rPr lang="ar-SA" b="1" dirty="0">
                <a:solidFill>
                  <a:schemeClr val="bg1"/>
                </a:solidFill>
                <a:cs typeface="B Nazanin" panose="00000400000000000000" pitchFamily="2" charset="-78"/>
              </a:rPr>
              <a:t>مصرف قرص لووتيروكسين در مادران باردار بلامانع است</a:t>
            </a:r>
            <a:r>
              <a:rPr lang="ar-SA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  <a:endParaRPr lang="fa-IR" b="1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justLow"/>
            <a:r>
              <a:rPr lang="ar-SA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صورتي‌كه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مادر باردار ، از قبل از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بارداري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قرص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لوتيروكسين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مصرف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كند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بايد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در مدت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بارداري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نيز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مصرف قرص را ادامه دهد و به طور مرتب توسط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پزشك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معالج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ويزيت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شده و بر اساس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آزمايشات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وي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dirty="0">
                <a:solidFill>
                  <a:schemeClr val="bg1"/>
                </a:solidFill>
                <a:cs typeface="B Nazanin" panose="00000400000000000000" pitchFamily="2" charset="-78"/>
              </a:rPr>
              <a:t>(در صورت لزوم) 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دوز قرص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تغيير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يابد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. 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justLow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به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هيچوجه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نبايد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خودسرانه و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يا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به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توصيه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اطرافيان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دارو قطع و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يا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مقدار آن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كم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شود.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0117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764704"/>
          </a:xfrm>
          <a:solidFill>
            <a:schemeClr val="tx2">
              <a:lumMod val="75000"/>
            </a:schemeClr>
          </a:solidFill>
        </p:spPr>
        <p:txBody>
          <a:bodyPr/>
          <a:lstStyle/>
          <a:p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کارت مراقبت بیماران </a:t>
            </a:r>
            <a:endParaRPr lang="en-US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6858" y="980728"/>
            <a:ext cx="8380980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51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  <a:solidFill>
            <a:schemeClr val="bg1"/>
          </a:solidFill>
        </p:spPr>
        <p:txBody>
          <a:bodyPr/>
          <a:lstStyle/>
          <a:p>
            <a:r>
              <a:rPr lang="fa-IR" b="1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نمونه گیری از پاشنه پا به روایت تصویر</a:t>
            </a:r>
            <a:endParaRPr lang="en-US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251" y="1268760"/>
            <a:ext cx="6025077" cy="5589239"/>
          </a:xfrm>
        </p:spPr>
      </p:pic>
    </p:spTree>
    <p:extLst>
      <p:ext uri="{BB962C8B-B14F-4D97-AF65-F5344CB8AC3E}">
        <p14:creationId xmlns:p14="http://schemas.microsoft.com/office/powerpoint/2010/main" val="137248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"/>
            <a:ext cx="64087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88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764704"/>
          </a:xfrm>
          <a:solidFill>
            <a:schemeClr val="bg1"/>
          </a:solidFill>
        </p:spPr>
        <p:txBody>
          <a:bodyPr/>
          <a:lstStyle/>
          <a:p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شرح </a:t>
            </a:r>
            <a:r>
              <a:rPr lang="fa-IR" b="1" dirty="0" err="1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وظايف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كارشناس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 مراقب </a:t>
            </a:r>
            <a:r>
              <a:rPr lang="fa-IR" b="1" dirty="0" smtClean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سلامت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 … </a:t>
            </a:r>
            <a:r>
              <a:rPr lang="fa-IR" b="1" dirty="0" smtClean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 </a:t>
            </a:r>
            <a:endParaRPr lang="en-US" dirty="0">
              <a:solidFill>
                <a:schemeClr val="accent1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579296" cy="5145435"/>
          </a:xfrm>
        </p:spPr>
        <p:txBody>
          <a:bodyPr/>
          <a:lstStyle/>
          <a:p>
            <a:pPr lvl="0" algn="justLow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ar-SA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پيگيري </a:t>
            </a:r>
            <a:r>
              <a:rPr lang="ar-SA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نوزادان مشکو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ک و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راهنمايي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والدين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براي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مراجعه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فوري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dirty="0">
                <a:solidFill>
                  <a:schemeClr val="bg1"/>
                </a:solidFill>
                <a:cs typeface="B Nazanin" panose="00000400000000000000" pitchFamily="2" charset="-78"/>
              </a:rPr>
              <a:t>(پس از </a:t>
            </a:r>
            <a:r>
              <a:rPr lang="fa-IR" sz="2800" dirty="0" err="1">
                <a:solidFill>
                  <a:schemeClr val="bg1"/>
                </a:solidFill>
                <a:cs typeface="B Nazanin" panose="00000400000000000000" pitchFamily="2" charset="-78"/>
              </a:rPr>
              <a:t>دريافت</a:t>
            </a:r>
            <a:r>
              <a:rPr lang="fa-IR" sz="2800" dirty="0">
                <a:solidFill>
                  <a:schemeClr val="bg1"/>
                </a:solidFill>
                <a:cs typeface="B Nazanin" panose="00000400000000000000" pitchFamily="2" charset="-78"/>
              </a:rPr>
              <a:t> جواب </a:t>
            </a:r>
            <a:r>
              <a:rPr lang="fa-IR" sz="2800" dirty="0" err="1">
                <a:solidFill>
                  <a:schemeClr val="bg1"/>
                </a:solidFill>
                <a:cs typeface="B Nazanin" panose="00000400000000000000" pitchFamily="2" charset="-78"/>
              </a:rPr>
              <a:t>آزمايشات</a:t>
            </a:r>
            <a:r>
              <a:rPr lang="fa-IR" sz="2800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dirty="0" err="1">
                <a:solidFill>
                  <a:schemeClr val="bg1"/>
                </a:solidFill>
                <a:cs typeface="B Nazanin" panose="00000400000000000000" pitchFamily="2" charset="-78"/>
              </a:rPr>
              <a:t>تاييد</a:t>
            </a:r>
            <a:r>
              <a:rPr lang="fa-IR" sz="2800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dirty="0" err="1">
                <a:solidFill>
                  <a:schemeClr val="bg1"/>
                </a:solidFill>
                <a:cs typeface="B Nazanin" panose="00000400000000000000" pitchFamily="2" charset="-78"/>
              </a:rPr>
              <a:t>تشخيص</a:t>
            </a:r>
            <a:r>
              <a:rPr lang="fa-IR" sz="2800" dirty="0">
                <a:solidFill>
                  <a:schemeClr val="bg1"/>
                </a:solidFill>
                <a:cs typeface="B Nazanin" panose="00000400000000000000" pitchFamily="2" charset="-78"/>
              </a:rPr>
              <a:t>) 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به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فوكال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پوينت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و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يا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اولين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پزشك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در دسترس</a:t>
            </a:r>
            <a:endParaRPr 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lvl="0" algn="justLow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ar-SA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آموزش والدين بيمار بر اساس كتاب والدين و بيماري كم‌كاري تيروييد </a:t>
            </a:r>
            <a:r>
              <a:rPr lang="ar-SA" sz="2800" dirty="0">
                <a:solidFill>
                  <a:srgbClr val="FF66CC"/>
                </a:solidFill>
                <a:cs typeface="B Nazanin" panose="00000400000000000000" pitchFamily="2" charset="-78"/>
              </a:rPr>
              <a:t>(كتاب با جلد صورتي)</a:t>
            </a:r>
            <a:endParaRPr lang="en-US" sz="2800" dirty="0">
              <a:solidFill>
                <a:srgbClr val="FF66CC"/>
              </a:solidFill>
              <a:cs typeface="B Nazanin" panose="00000400000000000000" pitchFamily="2" charset="-78"/>
            </a:endParaRPr>
          </a:p>
          <a:p>
            <a:pPr lvl="0" algn="justLow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ar-SA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ثبت اطلاعات در كارت مراقبت نوزاد بيمار</a:t>
            </a:r>
            <a:endParaRPr 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lvl="0" algn="justLow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ar-SA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ثبت و گزارش اطلاعات</a:t>
            </a:r>
            <a:endParaRPr 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lvl="0" algn="justLow">
              <a:buClr>
                <a:srgbClr val="FFC000"/>
              </a:buClr>
              <a:buFont typeface="Wingdings" panose="05000000000000000000" pitchFamily="2" charset="2"/>
              <a:buChar char="§"/>
            </a:pPr>
            <a:r>
              <a:rPr lang="ar-SA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پيگيري مستمر بيماران 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و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يادآوري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اهميت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مصرف درست دارو و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پيروي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از دستورات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پزشك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، انجام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آزمايشات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هورموني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و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ويزيت‌هاي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مستمر توسط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پزشك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معالج</a:t>
            </a:r>
            <a:endParaRPr 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92084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9" y="0"/>
            <a:ext cx="58326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03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E:\My Pictures\baby-hand-flower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Rectangle 4"/>
          <p:cNvSpPr/>
          <p:nvPr/>
        </p:nvSpPr>
        <p:spPr>
          <a:xfrm>
            <a:off x="1596008" y="274638"/>
            <a:ext cx="57198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sz="8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cs typeface="B Titr" panose="00000700000000000000" pitchFamily="2" charset="-78"/>
              </a:rPr>
              <a:t>با </a:t>
            </a:r>
            <a:r>
              <a:rPr lang="fa-IR" sz="80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cs typeface="B Titr" panose="00000700000000000000" pitchFamily="2" charset="-78"/>
              </a:rPr>
              <a:t>سپاس فراوان</a:t>
            </a:r>
            <a:endParaRPr lang="en-US" sz="80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4029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764704"/>
          </a:xfrm>
          <a:solidFill>
            <a:schemeClr val="bg1"/>
          </a:solidFill>
        </p:spPr>
        <p:txBody>
          <a:bodyPr/>
          <a:lstStyle/>
          <a:p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تيروييد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چيست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؟</a:t>
            </a:r>
            <a:endParaRPr lang="en-US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5497" y="2132856"/>
            <a:ext cx="3529890" cy="300558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709402" y="1340768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Low" rtl="1"/>
            <a:r>
              <a:rPr lang="ar-SA" sz="32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تيروييد غده كوچكي شبيه پروانه است كه در جلوي گردن، روي ناي و پايين تر از غضروف تيروييد (سيب آدم) ، قراردارد و بزرگ‌ترين غدد درون‌ريز بدن بشمار </a:t>
            </a:r>
            <a:r>
              <a:rPr lang="ar-SA" sz="3200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مي‌رود</a:t>
            </a:r>
            <a:r>
              <a:rPr lang="fa-IR" sz="3200" b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3689769" y="4778404"/>
            <a:ext cx="4572000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Low" rtl="1"/>
            <a:endParaRPr lang="fa-IR" sz="20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Low" rtl="1"/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دو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لوب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(راست و چپ) و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يك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قسمت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مياني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به نام </a:t>
            </a:r>
            <a:r>
              <a:rPr lang="fa-IR" sz="2800" b="1" dirty="0" err="1">
                <a:solidFill>
                  <a:schemeClr val="bg1"/>
                </a:solidFill>
                <a:cs typeface="B Nazanin" panose="00000400000000000000" pitchFamily="2" charset="-78"/>
              </a:rPr>
              <a:t>ايسموس</a:t>
            </a:r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</a:rPr>
              <a:t> دارد.</a:t>
            </a:r>
            <a:r>
              <a:rPr lang="ar-SA" sz="28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endParaRPr 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63209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764704"/>
          </a:xfrm>
          <a:solidFill>
            <a:schemeClr val="bg1"/>
          </a:solidFill>
        </p:spPr>
        <p:txBody>
          <a:bodyPr/>
          <a:lstStyle/>
          <a:p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نقش غده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تيروييد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در بدن </a:t>
            </a:r>
            <a:r>
              <a:rPr lang="fa-IR" b="1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چيست</a:t>
            </a:r>
            <a:r>
              <a:rPr lang="fa-IR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؟</a:t>
            </a:r>
            <a:endParaRPr lang="en-US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/>
          <a:lstStyle/>
          <a:p>
            <a:pPr>
              <a:buClr>
                <a:srgbClr val="FFFF00"/>
              </a:buClr>
              <a:buFont typeface="Courier New" panose="02070309020205020404" pitchFamily="49" charset="0"/>
              <a:buChar char="o"/>
            </a:pP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تیرویید از غدد اساسی بدن است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</a:p>
          <a:p>
            <a:pPr>
              <a:buClr>
                <a:srgbClr val="FFFF00"/>
              </a:buClr>
              <a:buFont typeface="Courier New" panose="02070309020205020404" pitchFamily="49" charset="0"/>
              <a:buChar char="o"/>
            </a:pP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وجود هورمون </a:t>
            </a:r>
            <a:r>
              <a:rPr lang="fa-IR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تیروکسین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در بدن بسیار مهم است.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>
              <a:buClr>
                <a:srgbClr val="FFFF00"/>
              </a:buClr>
              <a:buFont typeface="Courier New" panose="02070309020205020404" pitchFamily="49" charset="0"/>
              <a:buChar char="o"/>
            </a:pP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در </a:t>
            </a:r>
            <a:r>
              <a:rPr lang="fa-IR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افزايش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سوخت و ساز بدن، </a:t>
            </a:r>
            <a:r>
              <a:rPr lang="fa-IR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تكامل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سيستم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مغزي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عصبي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و </a:t>
            </a:r>
            <a:r>
              <a:rPr lang="fa-IR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همچنين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رشد و نمو نقش </a:t>
            </a:r>
            <a:r>
              <a:rPr lang="fa-IR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اساسي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دارد.</a:t>
            </a:r>
          </a:p>
        </p:txBody>
      </p:sp>
    </p:spTree>
    <p:extLst>
      <p:ext uri="{BB962C8B-B14F-4D97-AF65-F5344CB8AC3E}">
        <p14:creationId xmlns:p14="http://schemas.microsoft.com/office/powerpoint/2010/main" val="2659363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9143999" cy="764704"/>
          </a:xfrm>
          <a:solidFill>
            <a:schemeClr val="bg1"/>
          </a:solidFill>
        </p:spPr>
        <p:txBody>
          <a:bodyPr/>
          <a:lstStyle/>
          <a:p>
            <a:r>
              <a:rPr lang="fa-IR" b="1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اختلالات غده تیرویید</a:t>
            </a:r>
            <a:endParaRPr lang="en-US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/>
          <a:lstStyle/>
          <a:p>
            <a:pPr algn="justLow"/>
            <a:r>
              <a:rPr lang="ar-SA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اگر </a:t>
            </a:r>
            <a:r>
              <a:rPr lang="ar-SA" b="1" dirty="0">
                <a:solidFill>
                  <a:schemeClr val="bg1"/>
                </a:solidFill>
                <a:cs typeface="B Nazanin" panose="00000400000000000000" pitchFamily="2" charset="-78"/>
              </a:rPr>
              <a:t>به هر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علتي</a:t>
            </a:r>
            <a:r>
              <a:rPr lang="ar-SA" b="1" dirty="0">
                <a:solidFill>
                  <a:schemeClr val="bg1"/>
                </a:solidFill>
                <a:cs typeface="B Nazanin" panose="00000400000000000000" pitchFamily="2" charset="-78"/>
              </a:rPr>
              <a:t> هورمون تيروييد در بدن توليد نشود، ‌يا توليد آن كم باشد، </a:t>
            </a:r>
            <a:r>
              <a:rPr lang="ar-SA" sz="2800" b="1" dirty="0">
                <a:solidFill>
                  <a:srgbClr val="FFFF00"/>
                </a:solidFill>
                <a:cs typeface="B Titr" panose="00000700000000000000" pitchFamily="2" charset="-78"/>
              </a:rPr>
              <a:t>بيماري كم‌كاري تيروييد </a:t>
            </a:r>
            <a:r>
              <a:rPr lang="ar-SA" b="1" dirty="0">
                <a:solidFill>
                  <a:schemeClr val="bg1"/>
                </a:solidFill>
                <a:cs typeface="B Nazanin" panose="00000400000000000000" pitchFamily="2" charset="-78"/>
              </a:rPr>
              <a:t>به‌وجود </a:t>
            </a:r>
            <a:r>
              <a:rPr lang="ar-SA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مي‌آيد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</a:p>
          <a:p>
            <a:pPr marL="0" indent="0" algn="justLow">
              <a:buNone/>
            </a:pPr>
            <a:endParaRPr lang="fa-IR" b="1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justLow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اگر </a:t>
            </a:r>
            <a:r>
              <a:rPr lang="ar-SA" b="1" dirty="0">
                <a:solidFill>
                  <a:schemeClr val="bg1"/>
                </a:solidFill>
                <a:cs typeface="B Nazanin" panose="00000400000000000000" pitchFamily="2" charset="-78"/>
              </a:rPr>
              <a:t>به هر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علتي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ترشح </a:t>
            </a:r>
            <a:r>
              <a:rPr lang="ar-SA" b="1" dirty="0">
                <a:solidFill>
                  <a:schemeClr val="bg1"/>
                </a:solidFill>
                <a:cs typeface="B Nazanin" panose="00000400000000000000" pitchFamily="2" charset="-78"/>
              </a:rPr>
              <a:t>هورمون تيروييد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در بدن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بيش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از حد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طبيعی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شود موجب </a:t>
            </a:r>
            <a:r>
              <a:rPr lang="fa-IR" sz="2800" b="1" dirty="0" err="1">
                <a:solidFill>
                  <a:srgbClr val="FFFF00"/>
                </a:solidFill>
                <a:cs typeface="B Titr" panose="00000700000000000000" pitchFamily="2" charset="-78"/>
              </a:rPr>
              <a:t>بيماری</a:t>
            </a:r>
            <a:r>
              <a:rPr lang="fa-IR" sz="2800" b="1" dirty="0">
                <a:solidFill>
                  <a:srgbClr val="FFFF00"/>
                </a:solidFill>
                <a:cs typeface="B Titr" panose="00000700000000000000" pitchFamily="2" charset="-78"/>
              </a:rPr>
              <a:t> </a:t>
            </a:r>
            <a:r>
              <a:rPr lang="fa-IR" sz="2800" b="1" dirty="0" err="1">
                <a:solidFill>
                  <a:srgbClr val="FFFF00"/>
                </a:solidFill>
                <a:cs typeface="B Titr" panose="00000700000000000000" pitchFamily="2" charset="-78"/>
              </a:rPr>
              <a:t>پركاري</a:t>
            </a:r>
            <a:r>
              <a:rPr lang="fa-IR" sz="2800" b="1" dirty="0">
                <a:solidFill>
                  <a:srgbClr val="FFFF00"/>
                </a:solidFill>
                <a:cs typeface="B Titr" panose="00000700000000000000" pitchFamily="2" charset="-78"/>
              </a:rPr>
              <a:t> </a:t>
            </a:r>
            <a:r>
              <a:rPr lang="fa-IR" sz="2800" b="1" dirty="0" err="1">
                <a:solidFill>
                  <a:srgbClr val="FFFF00"/>
                </a:solidFill>
                <a:cs typeface="B Titr" panose="00000700000000000000" pitchFamily="2" charset="-78"/>
              </a:rPr>
              <a:t>تيروييد</a:t>
            </a:r>
            <a:r>
              <a:rPr lang="fa-IR" sz="2800" b="1" dirty="0">
                <a:solidFill>
                  <a:srgbClr val="FFFF00"/>
                </a:solidFill>
                <a:cs typeface="B Titr" panose="00000700000000000000" pitchFamily="2" charset="-78"/>
              </a:rPr>
              <a:t> </a:t>
            </a:r>
            <a:r>
              <a:rPr lang="fa-IR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مي‌شود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</a:p>
          <a:p>
            <a:pPr marL="0" indent="0" algn="justLow">
              <a:buNone/>
            </a:pPr>
            <a:endParaRPr lang="fa-IR" b="1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justLow"/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هر کدام از این اختلالات علایم و عوارض خاص خود را دارند. 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1300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764704"/>
          </a:xfrm>
          <a:solidFill>
            <a:schemeClr val="bg1"/>
          </a:solidFill>
        </p:spPr>
        <p:txBody>
          <a:bodyPr/>
          <a:lstStyle/>
          <a:p>
            <a:r>
              <a:rPr lang="fa-IR" b="1" dirty="0" err="1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بيماري</a:t>
            </a:r>
            <a:r>
              <a:rPr lang="fa-IR" b="1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كم</a:t>
            </a:r>
            <a:r>
              <a:rPr lang="fa-IR" b="1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كاري</a:t>
            </a:r>
            <a:r>
              <a:rPr lang="fa-IR" b="1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تيروييد</a:t>
            </a:r>
            <a:r>
              <a:rPr lang="fa-IR" b="1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 نوزادان </a:t>
            </a:r>
            <a:r>
              <a:rPr lang="fa-IR" b="1" dirty="0" err="1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چيست</a:t>
            </a:r>
            <a:r>
              <a:rPr lang="fa-IR" b="1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؟</a:t>
            </a:r>
            <a:endParaRPr lang="en-US" b="1" dirty="0"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363272" cy="5256584"/>
          </a:xfrm>
        </p:spPr>
        <p:txBody>
          <a:bodyPr/>
          <a:lstStyle/>
          <a:p>
            <a:pPr algn="justLow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به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كمبود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هورمون </a:t>
            </a:r>
            <a:r>
              <a:rPr lang="ar-SA" b="1" dirty="0">
                <a:solidFill>
                  <a:schemeClr val="bg1"/>
                </a:solidFill>
                <a:cs typeface="B Nazanin" panose="00000400000000000000" pitchFamily="2" charset="-78"/>
              </a:rPr>
              <a:t>تيروكسين در بدن نوزاد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، به هر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علتي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،‌ </a:t>
            </a:r>
            <a:r>
              <a:rPr lang="ar-SA" b="1" dirty="0">
                <a:solidFill>
                  <a:srgbClr val="FFFF00"/>
                </a:solidFill>
                <a:cs typeface="B Nazanin" panose="00000400000000000000" pitchFamily="2" charset="-78"/>
              </a:rPr>
              <a:t>"بيماري كم كاري تيرويي</a:t>
            </a:r>
            <a:r>
              <a:rPr lang="fa-IR" b="1" dirty="0">
                <a:solidFill>
                  <a:srgbClr val="FFFF00"/>
                </a:solidFill>
                <a:cs typeface="B Nazanin" panose="00000400000000000000" pitchFamily="2" charset="-78"/>
              </a:rPr>
              <a:t>د نوزادان"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مي‌گويند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. </a:t>
            </a:r>
            <a:endParaRPr lang="fa-IR" b="1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justLow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اين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بيماري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در بدو تولد معمولا"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علامتي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مشخصي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ندارد.</a:t>
            </a:r>
          </a:p>
          <a:p>
            <a:pPr algn="justLow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بهترين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روش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پيداكردن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بيماران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انجام </a:t>
            </a:r>
            <a:r>
              <a:rPr lang="fa-IR" b="1" dirty="0" err="1">
                <a:solidFill>
                  <a:srgbClr val="FFFF00"/>
                </a:solidFill>
                <a:cs typeface="B Nazanin" panose="00000400000000000000" pitchFamily="2" charset="-78"/>
              </a:rPr>
              <a:t>غربالگري</a:t>
            </a:r>
            <a:r>
              <a:rPr lang="fa-IR" b="1" dirty="0">
                <a:solidFill>
                  <a:srgbClr val="FFFF00"/>
                </a:solidFill>
                <a:cs typeface="B Nazanin" panose="00000400000000000000" pitchFamily="2" charset="-78"/>
              </a:rPr>
              <a:t> نوزادان 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است. </a:t>
            </a:r>
            <a:endParaRPr lang="fa-IR" b="1" dirty="0" smtClean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justLow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در صورت عدم تشخیص و یا دیر تشخیص دادن موجب </a:t>
            </a:r>
            <a:r>
              <a:rPr lang="fa-IR" b="1" dirty="0" smtClean="0">
                <a:solidFill>
                  <a:srgbClr val="FFFF00"/>
                </a:solidFill>
                <a:cs typeface="B Nazanin" panose="00000400000000000000" pitchFamily="2" charset="-78"/>
              </a:rPr>
              <a:t>عقب ماندگی ذهنی 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می شود.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02029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764704"/>
          </a:xfrm>
          <a:solidFill>
            <a:schemeClr val="bg1"/>
          </a:solidFill>
        </p:spPr>
        <p:txBody>
          <a:bodyPr/>
          <a:lstStyle/>
          <a:p>
            <a:r>
              <a:rPr lang="fa-IR" b="1" dirty="0" smtClean="0">
                <a:solidFill>
                  <a:schemeClr val="accent1">
                    <a:lumMod val="50000"/>
                  </a:schemeClr>
                </a:solidFill>
                <a:cs typeface="B Nazanin" panose="00000400000000000000" pitchFamily="2" charset="-78"/>
              </a:rPr>
              <a:t>انواع بیماری کم کاری تیرویید نوزادان</a:t>
            </a:r>
            <a:endParaRPr lang="en-US" dirty="0">
              <a:solidFill>
                <a:schemeClr val="accent1">
                  <a:lumMod val="50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algn="justLow"/>
            <a:r>
              <a:rPr lang="fa-IR" b="1" dirty="0" err="1" smtClean="0">
                <a:solidFill>
                  <a:schemeClr val="bg1"/>
                </a:solidFill>
                <a:cs typeface="B Titr" panose="00000700000000000000" pitchFamily="2" charset="-78"/>
              </a:rPr>
              <a:t>دايمي</a:t>
            </a:r>
            <a:r>
              <a:rPr lang="fa-IR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و</a:t>
            </a:r>
            <a:r>
              <a:rPr lang="fa-IR" b="1" dirty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fa-IR" b="1" dirty="0" smtClean="0">
                <a:solidFill>
                  <a:schemeClr val="bg1"/>
                </a:solidFill>
                <a:cs typeface="B Titr" panose="00000700000000000000" pitchFamily="2" charset="-78"/>
              </a:rPr>
              <a:t>گذرا</a:t>
            </a:r>
          </a:p>
          <a:p>
            <a:pPr algn="justLow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نوع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FF0000"/>
                </a:solidFill>
                <a:cs typeface="B Titr" panose="00000700000000000000" pitchFamily="2" charset="-78"/>
              </a:rPr>
              <a:t>گذرا</a:t>
            </a:r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بيمار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تا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مدتي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(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اين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مدت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مي‌تواند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از حدود 2 هفته تا 3 سال طول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بكشد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)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نياز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به درمان داشته باشد و بعد از آن با شروع به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كار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تيروييد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و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توليد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مقدار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كافي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هورمون درمان قطع شده و دگر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نياز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به مصرف قرص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لووتيروكسين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نباشد.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  <a:p>
            <a:pPr algn="justLow"/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در نوع </a:t>
            </a:r>
            <a:r>
              <a:rPr lang="fa-IR" b="1" dirty="0" err="1">
                <a:solidFill>
                  <a:srgbClr val="FF0000"/>
                </a:solidFill>
                <a:cs typeface="B Titr" panose="00000700000000000000" pitchFamily="2" charset="-78"/>
              </a:rPr>
              <a:t>دايمي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بيمار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تا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پايان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عمر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نياز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به مصرف قرص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لووتيروكسين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دارد و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نبايد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دارو را قطع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نمايد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. البته دوز دارو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ممكن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است، بر اساس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نياز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بيمار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و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آزمايش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هاي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هورموني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وي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،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كم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و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زياد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شود، اما قطع </a:t>
            </a:r>
            <a:r>
              <a:rPr lang="fa-IR" b="1" dirty="0" err="1">
                <a:solidFill>
                  <a:schemeClr val="bg1"/>
                </a:solidFill>
                <a:cs typeface="B Nazanin" panose="00000400000000000000" pitchFamily="2" charset="-78"/>
              </a:rPr>
              <a:t>كامل</a:t>
            </a:r>
            <a:r>
              <a:rPr lang="fa-IR" b="1" dirty="0">
                <a:solidFill>
                  <a:schemeClr val="bg1"/>
                </a:solidFill>
                <a:cs typeface="B Nazanin" panose="00000400000000000000" pitchFamily="2" charset="-78"/>
              </a:rPr>
              <a:t> نخواهد شد</a:t>
            </a:r>
            <a:r>
              <a:rPr lang="fa-IR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.</a:t>
            </a:r>
            <a:endParaRPr lang="en-US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1195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3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132</Template>
  <TotalTime>533</TotalTime>
  <Words>2067</Words>
  <Application>Microsoft Office PowerPoint</Application>
  <PresentationFormat>On-screen Show (4:3)</PresentationFormat>
  <Paragraphs>166</Paragraphs>
  <Slides>41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9" baseType="lpstr">
      <vt:lpstr>Arial</vt:lpstr>
      <vt:lpstr>B Nazanin</vt:lpstr>
      <vt:lpstr>B Titr</vt:lpstr>
      <vt:lpstr>Calibri</vt:lpstr>
      <vt:lpstr>Courier New</vt:lpstr>
      <vt:lpstr>Times New Roman</vt:lpstr>
      <vt:lpstr>Wingdings</vt:lpstr>
      <vt:lpstr>132</vt:lpstr>
      <vt:lpstr>هیپوتیروئیدی</vt:lpstr>
      <vt:lpstr>اهداف آموزشی</vt:lpstr>
      <vt:lpstr>شرح وظايف كارشناس مراقب سلامت </vt:lpstr>
      <vt:lpstr>شرح وظايف كارشناس مراقب سلامت …  </vt:lpstr>
      <vt:lpstr>تيروييد چيست؟</vt:lpstr>
      <vt:lpstr>نقش غده تيروييد در بدن چيست؟</vt:lpstr>
      <vt:lpstr>اختلالات غده تیرویید</vt:lpstr>
      <vt:lpstr>بيماري كم كاري تيروييد نوزادان چيست؟</vt:lpstr>
      <vt:lpstr>انواع بیماری کم کاری تیرویید نوزادان</vt:lpstr>
      <vt:lpstr>افزايش گذرای TSH در نوزادان چيست؟</vt:lpstr>
      <vt:lpstr>آيا بيماري كم كاري تيروييد نوزادان فقط به علت مشكل در غده تيروييد بوجود مي‌آيد؟</vt:lpstr>
      <vt:lpstr>علت‌هاي بوجود آورنده بيماری كم كاري تيروييد نوزادان کدامند؟</vt:lpstr>
      <vt:lpstr>يد چه نقشي در سلامت تيروييد و عملكرد آن دارد؟</vt:lpstr>
      <vt:lpstr>چه مواد خوراکی يد دارند؟</vt:lpstr>
      <vt:lpstr>كمبود يد در رژيم غذايي زنان باردار چه مشكلاتي بوجود مي‌آورد؟ </vt:lpstr>
      <vt:lpstr>علايم بيماري كم كاري تيروييد نوزادان كدامند؟</vt:lpstr>
      <vt:lpstr>عوارض بيماري كم كاري تيروييد نوزادان كدامند؟</vt:lpstr>
      <vt:lpstr>آيا زردي طول كشنده در نوزادان با بيماري كم‌كاري تيروييد ارتباط دارد؟</vt:lpstr>
      <vt:lpstr>براي پیشگيري از بروز عوارض بيماري كم كاري تيروييد در نوزادان چه بايد كرد؟</vt:lpstr>
      <vt:lpstr>چرا بايد همه نوزادان در روز 5-3 تولد غربالگری شوند؟</vt:lpstr>
      <vt:lpstr>آيا عدم وجود سابقه بيماری‌هاي تيروييدي در خانواده، به اين معنی است که نوزاد نياز به غربالگری ندارد؟ </vt:lpstr>
      <vt:lpstr>آيا انجام غربالگری نوزادان با نمونه گيری از پاشنه پا، برای نوزاد خطر دارد؟</vt:lpstr>
      <vt:lpstr>آيا اگر نوزاد واکسن زده يا مختصری تب و سرماخوردگی داشته باشد، می توان  نمونه گيری از پاشنه پا را انجام داد؟</vt:lpstr>
      <vt:lpstr>آيا هنگام نمونه گيری از پاشنه پا، نوزاد بايد ناشتا باشد؟ </vt:lpstr>
      <vt:lpstr>آيا پس از نمونه گيری از پاشنه پا ، نياز به مراقبت خاصی است؟ </vt:lpstr>
      <vt:lpstr>آيا مثبت شدن آزمايش غربالگری (آزمايش نمونه خون پاشنه پا بر كاغذ فيلتر)،  نشان دهنده ابتلاي نوزاد به بيماری کم کاری تيروييد است؟</vt:lpstr>
      <vt:lpstr>آيا درمان به‌هنگام و مناسب مي تواند از بروز عقب ماندگي ذهني در نوزاد مبتلا به كم كاري تيروييد پيشگيري كند؟</vt:lpstr>
      <vt:lpstr>چرا براي درمان بيماري كم‌كاري تيروييد  فقط از قرص لووتيروكسين استفاده مي شود؟</vt:lpstr>
      <vt:lpstr>روش مصرف قرص لووتيروكسين چگونه است؟</vt:lpstr>
      <vt:lpstr>آيا قرص لووتيروكسين با داروهاي ديگر تداخل دارد؟</vt:lpstr>
      <vt:lpstr>آيا مي‌توان قرص لووتيروكسين را هم زمان با شيرهاي داراي تركيبات سويا (مثل ايزوميل)  استفاده كرد؟</vt:lpstr>
      <vt:lpstr>آيا انجام آزمايش هاي عملكرد تيروييد براي هر ويزيت پزشك ضروري است؟</vt:lpstr>
      <vt:lpstr>مصرف قرص لووتيروكسين در نوزاد مبتلا به كم كاري تيروييد، تا چه وقت ادامه دارد؟</vt:lpstr>
      <vt:lpstr>علايم مصرف بيش از اندازه قرص لووتيروكسين در شيرخوار تحت درمان كدامند؟</vt:lpstr>
      <vt:lpstr>پيش آگهي بيماري در مبتلايان چگونه است؟</vt:lpstr>
      <vt:lpstr>آيا مصرف قرص لووتيروكسين در مادران باردار بلامانع است؟</vt:lpstr>
      <vt:lpstr>کارت مراقبت بیماران </vt:lpstr>
      <vt:lpstr>نمونه گیری از پاشنه پا به روایت تصویر</vt:lpstr>
      <vt:lpstr>PowerPoint Presentation</vt:lpstr>
      <vt:lpstr>PowerPoint Presentation</vt:lpstr>
      <vt:lpstr>PowerPoint Presentation</vt:lpstr>
    </vt:vector>
  </TitlesOfParts>
  <Company>Office07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NAME</dc:title>
  <dc:creator>s-yarahmadi</dc:creator>
  <cp:lastModifiedBy>T.Moghadas</cp:lastModifiedBy>
  <cp:revision>124</cp:revision>
  <dcterms:created xsi:type="dcterms:W3CDTF">2014-12-27T10:45:55Z</dcterms:created>
  <dcterms:modified xsi:type="dcterms:W3CDTF">2023-08-09T05:22:04Z</dcterms:modified>
</cp:coreProperties>
</file>